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0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58" r:id="rId15"/>
    <p:sldId id="259" r:id="rId16"/>
    <p:sldId id="274" r:id="rId17"/>
    <p:sldId id="261" r:id="rId18"/>
    <p:sldId id="262" r:id="rId19"/>
    <p:sldId id="275" r:id="rId20"/>
    <p:sldId id="276" r:id="rId21"/>
    <p:sldId id="277" r:id="rId22"/>
    <p:sldId id="278" r:id="rId23"/>
    <p:sldId id="26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B35"/>
    <a:srgbClr val="FF6600"/>
    <a:srgbClr val="7EE5FA"/>
    <a:srgbClr val="3BE54B"/>
    <a:srgbClr val="F42CCE"/>
    <a:srgbClr val="FFFF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4" autoAdjust="0"/>
    <p:restoredTop sz="90174" autoAdjust="0"/>
  </p:normalViewPr>
  <p:slideViewPr>
    <p:cSldViewPr snapToGrid="0">
      <p:cViewPr varScale="1">
        <p:scale>
          <a:sx n="97" d="100"/>
          <a:sy n="97" d="100"/>
        </p:scale>
        <p:origin x="8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deron Morales, Camilo" userId="407a9ee0-1e72-4a7c-9e47-2710e217bbaa" providerId="ADAL" clId="{D26DA2DD-65C6-47BE-8A06-3E9C1DCEE4BF}"/>
    <pc:docChg chg="undo custSel addSld delSld">
      <pc:chgData name="Calderon Morales, Camilo" userId="407a9ee0-1e72-4a7c-9e47-2710e217bbaa" providerId="ADAL" clId="{D26DA2DD-65C6-47BE-8A06-3E9C1DCEE4BF}" dt="2025-12-31T17:00:22.117" v="5" actId="2696"/>
      <pc:docMkLst>
        <pc:docMk/>
      </pc:docMkLst>
      <pc:sldChg chg="add del">
        <pc:chgData name="Calderon Morales, Camilo" userId="407a9ee0-1e72-4a7c-9e47-2710e217bbaa" providerId="ADAL" clId="{D26DA2DD-65C6-47BE-8A06-3E9C1DCEE4BF}" dt="2025-12-31T17:00:22.117" v="5" actId="2696"/>
        <pc:sldMkLst>
          <pc:docMk/>
          <pc:sldMk cId="4105227613" sldId="257"/>
        </pc:sldMkLst>
      </pc:sldChg>
      <pc:sldChg chg="add del">
        <pc:chgData name="Calderon Morales, Camilo" userId="407a9ee0-1e72-4a7c-9e47-2710e217bbaa" providerId="ADAL" clId="{D26DA2DD-65C6-47BE-8A06-3E9C1DCEE4BF}" dt="2025-12-31T17:00:21.108" v="4" actId="2696"/>
        <pc:sldMkLst>
          <pc:docMk/>
          <pc:sldMk cId="2302140237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C816B-3C74-4966-8DF1-79F477A90F1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B3581-4BCC-42A2-B187-D2D684EAD9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31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 not issued by a central bank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B3581-4BCC-42A2-B187-D2D684EAD91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939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are units of measurement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B3581-4BCC-42A2-B187-D2D684EAD91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404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MONEY IS USED AS THE UNIT OF ACCOUNT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B3581-4BCC-42A2-B187-D2D684EAD91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92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ALL ARE FORMS OF ACCUMULATING WEALTH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B3581-4BCC-42A2-B187-D2D684EAD91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268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55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85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964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  <p:txBody>
          <a:bodyPr/>
          <a:lstStyle/>
          <a:p>
            <a:endParaRPr lang="en-GB" sz="1500"/>
          </a:p>
        </p:txBody>
      </p:sp>
    </p:spTree>
    <p:extLst>
      <p:ext uri="{BB962C8B-B14F-4D97-AF65-F5344CB8AC3E}">
        <p14:creationId xmlns:p14="http://schemas.microsoft.com/office/powerpoint/2010/main" val="2260955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385067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948774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2311978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184384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1767834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377169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20276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1394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3976750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241484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4011036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3825162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8524717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4037992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1715841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500884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1738114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299412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960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1350195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1216430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962126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4988247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24727948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8833752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31719266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42133211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27360087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408745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297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3249747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234"/>
          </a:solidFill>
          <a:ln/>
        </p:spPr>
      </p:sp>
    </p:spTree>
    <p:extLst>
      <p:ext uri="{BB962C8B-B14F-4D97-AF65-F5344CB8AC3E}">
        <p14:creationId xmlns:p14="http://schemas.microsoft.com/office/powerpoint/2010/main" val="3370367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922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42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62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3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79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A62F0-C1C9-432D-B1BB-922A9378204D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81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7" Type="http://schemas.openxmlformats.org/officeDocument/2006/relationships/image" Target="../media/image7.tiff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fif"/><Relationship Id="rId7" Type="http://schemas.openxmlformats.org/officeDocument/2006/relationships/image" Target="../media/image12.jfif"/><Relationship Id="rId12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11" Type="http://schemas.openxmlformats.org/officeDocument/2006/relationships/image" Target="../media/image15.jfif"/><Relationship Id="rId5" Type="http://schemas.microsoft.com/office/2007/relationships/hdphoto" Target="../media/hdphoto1.wdp"/><Relationship Id="rId10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fif"/><Relationship Id="rId4" Type="http://schemas.openxmlformats.org/officeDocument/2006/relationships/image" Target="../media/image21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DCAC70-9C07-4BED-BC67-EBEBEE3FDA83}"/>
              </a:ext>
            </a:extLst>
          </p:cNvPr>
          <p:cNvSpPr txBox="1"/>
          <p:nvPr/>
        </p:nvSpPr>
        <p:spPr>
          <a:xfrm>
            <a:off x="3754494" y="3429000"/>
            <a:ext cx="5347561" cy="67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2A34-E241-4F37-9421-CFF68E61C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558955-4D8A-446D-A969-5D722F77A2B2}"/>
              </a:ext>
            </a:extLst>
          </p:cNvPr>
          <p:cNvSpPr txBox="1"/>
          <p:nvPr/>
        </p:nvSpPr>
        <p:spPr>
          <a:xfrm>
            <a:off x="314037" y="2377320"/>
            <a:ext cx="11877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FFFF00"/>
                </a:solidFill>
              </a:rPr>
              <a:t>WHAT </a:t>
            </a:r>
            <a:r>
              <a:rPr lang="en-GB" sz="7200" b="1">
                <a:solidFill>
                  <a:srgbClr val="FFFF00"/>
                </a:solidFill>
              </a:rPr>
              <a:t>IS MONEY?</a:t>
            </a:r>
          </a:p>
        </p:txBody>
      </p:sp>
    </p:spTree>
    <p:extLst>
      <p:ext uri="{BB962C8B-B14F-4D97-AF65-F5344CB8AC3E}">
        <p14:creationId xmlns:p14="http://schemas.microsoft.com/office/powerpoint/2010/main" val="103871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2A7772-1E67-AC43-A9C3-50A314AE63BF}"/>
              </a:ext>
            </a:extLst>
          </p:cNvPr>
          <p:cNvSpPr txBox="1"/>
          <p:nvPr/>
        </p:nvSpPr>
        <p:spPr>
          <a:xfrm>
            <a:off x="2528888" y="328613"/>
            <a:ext cx="757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WHAT SHALL YOU STUDY IN THIS MODULE?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7FE82-9146-4145-8068-690DB3BB6842}"/>
              </a:ext>
            </a:extLst>
          </p:cNvPr>
          <p:cNvSpPr txBox="1"/>
          <p:nvPr/>
        </p:nvSpPr>
        <p:spPr>
          <a:xfrm>
            <a:off x="635114" y="1143000"/>
            <a:ext cx="1124551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A FORMAL ANALYSIS OF THE ROLE OF MONEY IN AN ECONOMY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HOW THE UNIT OF ACCOUNT ROLE LEADS TO THE MACROECONOMIC</a:t>
            </a:r>
          </a:p>
          <a:p>
            <a:r>
              <a:rPr lang="en-US" sz="2800" dirty="0"/>
              <a:t>       CONCEPT OF THE “PRICE LEVEL” (WHICH IN TURN IS IMPORTANT FOR </a:t>
            </a:r>
          </a:p>
          <a:p>
            <a:r>
              <a:rPr lang="en-US" sz="2800" dirty="0"/>
              <a:t>       UNDERSTANDING INFLATION).</a:t>
            </a:r>
          </a:p>
          <a:p>
            <a:endParaRPr lang="en-US" sz="2800" dirty="0"/>
          </a:p>
          <a:p>
            <a:pPr marL="514350" indent="-514350">
              <a:buAutoNum type="arabicPeriod" startAt="3"/>
            </a:pPr>
            <a:r>
              <a:rPr lang="en-US" sz="2800" dirty="0"/>
              <a:t>HOW AND WHY MONETARISTS AND KEYNES DIFFER IN THEIR ANALYSIS </a:t>
            </a:r>
          </a:p>
          <a:p>
            <a:r>
              <a:rPr lang="en-US" sz="2800" dirty="0"/>
              <a:t>       OF THE MACROECONOMIC EFFECTS OF MONETARY POLICY. </a:t>
            </a:r>
          </a:p>
          <a:p>
            <a:endParaRPr lang="en-US" sz="2800" dirty="0"/>
          </a:p>
          <a:p>
            <a:pPr marL="514350" indent="-514350">
              <a:buAutoNum type="arabicPeriod" startAt="4"/>
            </a:pPr>
            <a:r>
              <a:rPr lang="en-US" sz="2800" dirty="0"/>
              <a:t>HOW MONEY’S ROLE AS A STORE OF VALUE LEADS TO THE POSSIBILITY  </a:t>
            </a:r>
          </a:p>
          <a:p>
            <a:r>
              <a:rPr lang="en-US" sz="2800" dirty="0"/>
              <a:t>       OF RECESSIONS.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87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2A7772-1E67-AC43-A9C3-50A314AE63BF}"/>
              </a:ext>
            </a:extLst>
          </p:cNvPr>
          <p:cNvSpPr txBox="1"/>
          <p:nvPr/>
        </p:nvSpPr>
        <p:spPr>
          <a:xfrm>
            <a:off x="2528888" y="328613"/>
            <a:ext cx="757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WHAT SHALL YOU STUDY IN THIS MODULE?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7FE82-9146-4145-8068-690DB3BB6842}"/>
              </a:ext>
            </a:extLst>
          </p:cNvPr>
          <p:cNvSpPr txBox="1"/>
          <p:nvPr/>
        </p:nvSpPr>
        <p:spPr>
          <a:xfrm>
            <a:off x="317557" y="1128010"/>
            <a:ext cx="115568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5"/>
            </a:pPr>
            <a:r>
              <a:rPr lang="en-US" sz="2800" dirty="0"/>
              <a:t>BUT IN ITS OTHER TWO ROLES, IT LEADS TO A CAUSAL LINK </a:t>
            </a:r>
          </a:p>
          <a:p>
            <a:r>
              <a:rPr lang="en-US" sz="2800" dirty="0"/>
              <a:t>      BETWEEN MONEY SUPPLY AND INFLATION. </a:t>
            </a:r>
          </a:p>
          <a:p>
            <a:endParaRPr lang="en-US" sz="2800" dirty="0"/>
          </a:p>
          <a:p>
            <a:pPr marL="514350" indent="-514350">
              <a:buAutoNum type="arabicPeriod" startAt="6"/>
            </a:pPr>
            <a:r>
              <a:rPr lang="en-US" sz="2800" dirty="0"/>
              <a:t>HOW THIS INTERPLAY BETWEEN THESE TWO ROLES LED A CONSENSUS ON THE CONDUCT OF MONETARY POLICY.</a:t>
            </a:r>
          </a:p>
          <a:p>
            <a:endParaRPr lang="en-US" sz="2800" dirty="0"/>
          </a:p>
          <a:p>
            <a:r>
              <a:rPr lang="en-US" sz="2800" dirty="0"/>
              <a:t>7.   THE EFFECTS OF 2008/9 AND SUBSEQUENT “SHOCKS” ON THE ABOVE. </a:t>
            </a:r>
          </a:p>
        </p:txBody>
      </p:sp>
    </p:spTree>
    <p:extLst>
      <p:ext uri="{BB962C8B-B14F-4D97-AF65-F5344CB8AC3E}">
        <p14:creationId xmlns:p14="http://schemas.microsoft.com/office/powerpoint/2010/main" val="149240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394149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Nature and Economic Role of Money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858915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Exploring money's fundamental functions and its critical role in modern economies</a:t>
            </a:r>
            <a:endParaRPr lang="en-US" sz="1458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1492" y="1929507"/>
            <a:ext cx="1093490" cy="355203"/>
          </a:xfrm>
          <a:prstGeom prst="roundRect">
            <a:avLst>
              <a:gd name="adj" fmla="val 6386"/>
            </a:avLst>
          </a:prstGeom>
          <a:solidFill>
            <a:srgbClr val="372015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3" name="Text 1"/>
          <p:cNvSpPr/>
          <p:nvPr/>
        </p:nvSpPr>
        <p:spPr>
          <a:xfrm>
            <a:off x="774899" y="1986161"/>
            <a:ext cx="866676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CHAPTER 1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661492" y="2360316"/>
            <a:ext cx="752475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Three Core Functions of Money</a:t>
            </a:r>
            <a:endParaRPr lang="en-US" sz="3708" dirty="0"/>
          </a:p>
        </p:txBody>
      </p:sp>
      <p:sp>
        <p:nvSpPr>
          <p:cNvPr id="5" name="Shape 3"/>
          <p:cNvSpPr/>
          <p:nvPr/>
        </p:nvSpPr>
        <p:spPr>
          <a:xfrm>
            <a:off x="661492" y="3234432"/>
            <a:ext cx="3496965" cy="1693962"/>
          </a:xfrm>
          <a:prstGeom prst="roundRect">
            <a:avLst>
              <a:gd name="adj" fmla="val 1674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6" name="Text 4"/>
          <p:cNvSpPr/>
          <p:nvPr/>
        </p:nvSpPr>
        <p:spPr>
          <a:xfrm>
            <a:off x="850504" y="342344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Unit of Account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850503" y="3832126"/>
            <a:ext cx="3118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measure of value for all goods, services, and assets in the economy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4347468" y="3234432"/>
            <a:ext cx="3496965" cy="1693962"/>
          </a:xfrm>
          <a:prstGeom prst="roundRect">
            <a:avLst>
              <a:gd name="adj" fmla="val 1674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9" name="Text 7"/>
          <p:cNvSpPr/>
          <p:nvPr/>
        </p:nvSpPr>
        <p:spPr>
          <a:xfrm>
            <a:off x="4536480" y="3423444"/>
            <a:ext cx="251638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Medium of Exchange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4536480" y="3832126"/>
            <a:ext cx="3118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means of payment that facilitates transactions between parties</a:t>
            </a:r>
            <a:endParaRPr lang="en-US" sz="1458" dirty="0"/>
          </a:p>
        </p:txBody>
      </p:sp>
      <p:sp>
        <p:nvSpPr>
          <p:cNvPr id="11" name="Shape 9"/>
          <p:cNvSpPr/>
          <p:nvPr/>
        </p:nvSpPr>
        <p:spPr>
          <a:xfrm>
            <a:off x="8033444" y="3234432"/>
            <a:ext cx="3496965" cy="1693962"/>
          </a:xfrm>
          <a:prstGeom prst="roundRect">
            <a:avLst>
              <a:gd name="adj" fmla="val 1674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2" name="Text 10"/>
          <p:cNvSpPr/>
          <p:nvPr/>
        </p:nvSpPr>
        <p:spPr>
          <a:xfrm>
            <a:off x="8222457" y="342344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Store of Value</a:t>
            </a:r>
            <a:endParaRPr lang="en-US" sz="1833" dirty="0"/>
          </a:p>
        </p:txBody>
      </p:sp>
      <p:sp>
        <p:nvSpPr>
          <p:cNvPr id="13" name="Text 11"/>
          <p:cNvSpPr/>
          <p:nvPr/>
        </p:nvSpPr>
        <p:spPr>
          <a:xfrm>
            <a:off x="8222457" y="3832126"/>
            <a:ext cx="3118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000000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 asset that preserves purchasing power over time</a:t>
            </a:r>
            <a:endParaRPr lang="en-US" sz="145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743844"/>
            <a:ext cx="805963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Unit of Account: Measuring Value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788021"/>
            <a:ext cx="633690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unit of account measures the value of every object in the economy. While it need not be physical, money serves this role in practice.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1492" y="2562919"/>
            <a:ext cx="6336903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value of any object is measured by the number of money units that exchange for one unit of that object—its </a:t>
            </a: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price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or </a:t>
            </a: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monetary value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61492" y="3640237"/>
            <a:ext cx="633690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More important than absolute prices are </a:t>
            </a: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relative prices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: the exchange ratio between two goods.</a:t>
            </a:r>
            <a:endParaRPr lang="en-US" sz="145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914" y="1830586"/>
            <a:ext cx="4070846" cy="4070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147466"/>
            <a:ext cx="846028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Complexity of Exchange Ratios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116138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Without money, economies need numerous exchange ratios to describe relative values: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661492" y="2631182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458" dirty="0"/>
          </a:p>
        </p:txBody>
      </p:sp>
      <p:sp>
        <p:nvSpPr>
          <p:cNvPr id="5" name="Shape 3"/>
          <p:cNvSpPr/>
          <p:nvPr/>
        </p:nvSpPr>
        <p:spPr>
          <a:xfrm>
            <a:off x="661492" y="2927053"/>
            <a:ext cx="5339953" cy="2540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6" name="Text 4"/>
          <p:cNvSpPr/>
          <p:nvPr/>
        </p:nvSpPr>
        <p:spPr>
          <a:xfrm>
            <a:off x="661492" y="30723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 Goods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661492" y="3480991"/>
            <a:ext cx="53399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Only 1 exchange ratio needed (Apples/Bananas)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6190457" y="2631182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6190457" y="2927053"/>
            <a:ext cx="5340053" cy="2540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0" name="Text 8"/>
          <p:cNvSpPr/>
          <p:nvPr/>
        </p:nvSpPr>
        <p:spPr>
          <a:xfrm>
            <a:off x="6190457" y="30723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 Goods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6190457" y="3480991"/>
            <a:ext cx="534005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 exchange ratios needed (Apples/Bananas, Apples/Cabbages, Bananas/Cabbages)</a:t>
            </a:r>
            <a:endParaRPr lang="en-US" sz="1458" dirty="0"/>
          </a:p>
        </p:txBody>
      </p:sp>
      <p:sp>
        <p:nvSpPr>
          <p:cNvPr id="12" name="Text 10"/>
          <p:cNvSpPr/>
          <p:nvPr/>
        </p:nvSpPr>
        <p:spPr>
          <a:xfrm>
            <a:off x="661492" y="4416524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458" dirty="0"/>
          </a:p>
        </p:txBody>
      </p:sp>
      <p:sp>
        <p:nvSpPr>
          <p:cNvPr id="13" name="Shape 11"/>
          <p:cNvSpPr/>
          <p:nvPr/>
        </p:nvSpPr>
        <p:spPr>
          <a:xfrm>
            <a:off x="661492" y="4712394"/>
            <a:ext cx="5339953" cy="2540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4" name="Text 12"/>
          <p:cNvSpPr/>
          <p:nvPr/>
        </p:nvSpPr>
        <p:spPr>
          <a:xfrm>
            <a:off x="661492" y="485765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 Goods</a:t>
            </a:r>
            <a:endParaRPr lang="en-US" sz="1833" dirty="0"/>
          </a:p>
        </p:txBody>
      </p:sp>
      <p:sp>
        <p:nvSpPr>
          <p:cNvPr id="15" name="Text 13"/>
          <p:cNvSpPr/>
          <p:nvPr/>
        </p:nvSpPr>
        <p:spPr>
          <a:xfrm>
            <a:off x="661492" y="5266333"/>
            <a:ext cx="53399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6 exchange ratios needed</a:t>
            </a:r>
            <a:endParaRPr lang="en-US" sz="1458" dirty="0"/>
          </a:p>
        </p:txBody>
      </p:sp>
      <p:sp>
        <p:nvSpPr>
          <p:cNvPr id="16" name="Text 14"/>
          <p:cNvSpPr/>
          <p:nvPr/>
        </p:nvSpPr>
        <p:spPr>
          <a:xfrm>
            <a:off x="6190457" y="4416524"/>
            <a:ext cx="189012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458" dirty="0"/>
          </a:p>
        </p:txBody>
      </p:sp>
      <p:sp>
        <p:nvSpPr>
          <p:cNvPr id="17" name="Shape 15"/>
          <p:cNvSpPr/>
          <p:nvPr/>
        </p:nvSpPr>
        <p:spPr>
          <a:xfrm>
            <a:off x="6190457" y="4712394"/>
            <a:ext cx="5340053" cy="25400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8" name="Text 16"/>
          <p:cNvSpPr/>
          <p:nvPr/>
        </p:nvSpPr>
        <p:spPr>
          <a:xfrm>
            <a:off x="6190457" y="485765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 Goods</a:t>
            </a:r>
            <a:endParaRPr lang="en-US" sz="1833" dirty="0"/>
          </a:p>
        </p:txBody>
      </p:sp>
      <p:sp>
        <p:nvSpPr>
          <p:cNvPr id="19" name="Text 17"/>
          <p:cNvSpPr/>
          <p:nvPr/>
        </p:nvSpPr>
        <p:spPr>
          <a:xfrm>
            <a:off x="6190457" y="5266333"/>
            <a:ext cx="534005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Formula: (1/2)n(n−1) ratios needed</a:t>
            </a:r>
            <a:endParaRPr lang="en-US" sz="1458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703190"/>
            <a:ext cx="823396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Power of a Common Yardstick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766319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700</a:t>
            </a:r>
            <a:endParaRPr lang="en-US" sz="4875" dirty="0"/>
          </a:p>
        </p:txBody>
      </p:sp>
      <p:sp>
        <p:nvSpPr>
          <p:cNvPr id="4" name="Text 2"/>
          <p:cNvSpPr/>
          <p:nvPr/>
        </p:nvSpPr>
        <p:spPr>
          <a:xfrm>
            <a:off x="1212850" y="362614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CPI Categories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661492" y="4034830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Approximate number of broad category items tracked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4363244" y="2766319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245K</a:t>
            </a:r>
            <a:endParaRPr lang="en-US" sz="4875" dirty="0"/>
          </a:p>
        </p:txBody>
      </p:sp>
      <p:sp>
        <p:nvSpPr>
          <p:cNvPr id="7" name="Text 5"/>
          <p:cNvSpPr/>
          <p:nvPr/>
        </p:nvSpPr>
        <p:spPr>
          <a:xfrm>
            <a:off x="4914603" y="362614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Exchange Ratios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4363244" y="4034830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Number needed without money as unit of account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8064996" y="2766319"/>
            <a:ext cx="3465513" cy="623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75"/>
              </a:lnSpc>
            </a:pPr>
            <a:r>
              <a:rPr lang="en-US" sz="4875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700</a:t>
            </a:r>
            <a:endParaRPr lang="en-US" sz="4875" dirty="0"/>
          </a:p>
        </p:txBody>
      </p:sp>
      <p:sp>
        <p:nvSpPr>
          <p:cNvPr id="10" name="Text 8"/>
          <p:cNvSpPr/>
          <p:nvPr/>
        </p:nvSpPr>
        <p:spPr>
          <a:xfrm>
            <a:off x="8616355" y="362614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Money Prices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8064996" y="4034830"/>
            <a:ext cx="346551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Number needed with money—dramatically simpler!</a:t>
            </a:r>
            <a:endParaRPr lang="en-US" sz="1458" dirty="0"/>
          </a:p>
        </p:txBody>
      </p:sp>
      <p:sp>
        <p:nvSpPr>
          <p:cNvPr id="12" name="Text 10"/>
          <p:cNvSpPr/>
          <p:nvPr/>
        </p:nvSpPr>
        <p:spPr>
          <a:xfrm>
            <a:off x="661492" y="4852294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With money as a common measure, we need only </a:t>
            </a:r>
            <a:r>
              <a:rPr lang="en-US" sz="1458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prices instead of approximately </a:t>
            </a:r>
            <a:r>
              <a:rPr lang="en-US" sz="1458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n²/2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exchange ratios.</a:t>
            </a:r>
            <a:endParaRPr lang="en-US" sz="1458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81882"/>
            <a:ext cx="641062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Calculating Relative Prices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05055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Example with 3 goods where 1 Apple = 2 Bananas and 3 Apples = 1 Cabbage: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2565598"/>
            <a:ext cx="10869018" cy="2180432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 sz="1500"/>
          </a:p>
        </p:txBody>
      </p:sp>
      <p:sp>
        <p:nvSpPr>
          <p:cNvPr id="5" name="Shape 3"/>
          <p:cNvSpPr/>
          <p:nvPr/>
        </p:nvSpPr>
        <p:spPr>
          <a:xfrm>
            <a:off x="667842" y="2571949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6" name="Text 4"/>
          <p:cNvSpPr/>
          <p:nvPr/>
        </p:nvSpPr>
        <p:spPr>
          <a:xfrm>
            <a:off x="856953" y="2691706"/>
            <a:ext cx="396130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Good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5202634" y="2691706"/>
            <a:ext cx="287248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Money Price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8459490" y="2691706"/>
            <a:ext cx="2875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Interpretation</a:t>
            </a:r>
            <a:endParaRPr lang="en-US" sz="1458" dirty="0"/>
          </a:p>
        </p:txBody>
      </p:sp>
      <p:sp>
        <p:nvSpPr>
          <p:cNvPr id="9" name="Shape 7"/>
          <p:cNvSpPr/>
          <p:nvPr/>
        </p:nvSpPr>
        <p:spPr>
          <a:xfrm>
            <a:off x="667842" y="3113882"/>
            <a:ext cx="10856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0" name="Text 8"/>
          <p:cNvSpPr/>
          <p:nvPr/>
        </p:nvSpPr>
        <p:spPr>
          <a:xfrm>
            <a:off x="856953" y="3233639"/>
            <a:ext cx="396130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Apples</a:t>
            </a:r>
            <a:endParaRPr lang="en-US" sz="1458" dirty="0"/>
          </a:p>
        </p:txBody>
      </p:sp>
      <p:sp>
        <p:nvSpPr>
          <p:cNvPr id="11" name="Text 9"/>
          <p:cNvSpPr/>
          <p:nvPr/>
        </p:nvSpPr>
        <p:spPr>
          <a:xfrm>
            <a:off x="5202634" y="3233639"/>
            <a:ext cx="287248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0.5</a:t>
            </a:r>
            <a:endParaRPr lang="en-US" sz="1458" dirty="0"/>
          </a:p>
        </p:txBody>
      </p:sp>
      <p:sp>
        <p:nvSpPr>
          <p:cNvPr id="12" name="Text 10"/>
          <p:cNvSpPr/>
          <p:nvPr/>
        </p:nvSpPr>
        <p:spPr>
          <a:xfrm>
            <a:off x="8459490" y="3233639"/>
            <a:ext cx="2875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Base price</a:t>
            </a:r>
            <a:endParaRPr lang="en-US" sz="1458" dirty="0"/>
          </a:p>
        </p:txBody>
      </p:sp>
      <p:sp>
        <p:nvSpPr>
          <p:cNvPr id="13" name="Shape 11"/>
          <p:cNvSpPr/>
          <p:nvPr/>
        </p:nvSpPr>
        <p:spPr>
          <a:xfrm>
            <a:off x="667842" y="3655814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4" name="Text 12"/>
          <p:cNvSpPr/>
          <p:nvPr/>
        </p:nvSpPr>
        <p:spPr>
          <a:xfrm>
            <a:off x="856953" y="3775571"/>
            <a:ext cx="396130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Bananas</a:t>
            </a:r>
            <a:endParaRPr lang="en-US" sz="1458" dirty="0"/>
          </a:p>
        </p:txBody>
      </p:sp>
      <p:sp>
        <p:nvSpPr>
          <p:cNvPr id="15" name="Text 13"/>
          <p:cNvSpPr/>
          <p:nvPr/>
        </p:nvSpPr>
        <p:spPr>
          <a:xfrm>
            <a:off x="5202634" y="3775571"/>
            <a:ext cx="287248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0.25</a:t>
            </a:r>
            <a:endParaRPr lang="en-US" sz="1458" dirty="0"/>
          </a:p>
        </p:txBody>
      </p:sp>
      <p:sp>
        <p:nvSpPr>
          <p:cNvPr id="16" name="Text 14"/>
          <p:cNvSpPr/>
          <p:nvPr/>
        </p:nvSpPr>
        <p:spPr>
          <a:xfrm>
            <a:off x="8459490" y="3775571"/>
            <a:ext cx="2875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Half an apple's value</a:t>
            </a:r>
            <a:endParaRPr lang="en-US" sz="1458" dirty="0"/>
          </a:p>
        </p:txBody>
      </p:sp>
      <p:sp>
        <p:nvSpPr>
          <p:cNvPr id="17" name="Shape 15"/>
          <p:cNvSpPr/>
          <p:nvPr/>
        </p:nvSpPr>
        <p:spPr>
          <a:xfrm>
            <a:off x="667842" y="4197747"/>
            <a:ext cx="10856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8" name="Text 16"/>
          <p:cNvSpPr/>
          <p:nvPr/>
        </p:nvSpPr>
        <p:spPr>
          <a:xfrm>
            <a:off x="856953" y="4317505"/>
            <a:ext cx="396130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Cabbages</a:t>
            </a:r>
            <a:endParaRPr lang="en-US" sz="1458" dirty="0"/>
          </a:p>
        </p:txBody>
      </p:sp>
      <p:sp>
        <p:nvSpPr>
          <p:cNvPr id="19" name="Text 17"/>
          <p:cNvSpPr/>
          <p:nvPr/>
        </p:nvSpPr>
        <p:spPr>
          <a:xfrm>
            <a:off x="5202634" y="4317505"/>
            <a:ext cx="2872482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1.5</a:t>
            </a:r>
            <a:endParaRPr lang="en-US" sz="1458" dirty="0"/>
          </a:p>
        </p:txBody>
      </p:sp>
      <p:sp>
        <p:nvSpPr>
          <p:cNvPr id="20" name="Text 18"/>
          <p:cNvSpPr/>
          <p:nvPr/>
        </p:nvSpPr>
        <p:spPr>
          <a:xfrm>
            <a:off x="8459490" y="4317505"/>
            <a:ext cx="2875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Three times an apple's value</a:t>
            </a:r>
            <a:endParaRPr lang="en-US" sz="1458" dirty="0"/>
          </a:p>
        </p:txBody>
      </p:sp>
      <p:sp>
        <p:nvSpPr>
          <p:cNvPr id="21" name="Text 19"/>
          <p:cNvSpPr/>
          <p:nvPr/>
        </p:nvSpPr>
        <p:spPr>
          <a:xfrm>
            <a:off x="661492" y="495865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Relative prices: PA/PB = 0.5/0.25 = 2 Bananas per Apple</a:t>
            </a:r>
            <a:endParaRPr lang="en-US" sz="1458" dirty="0"/>
          </a:p>
        </p:txBody>
      </p:sp>
      <p:sp>
        <p:nvSpPr>
          <p:cNvPr id="22" name="Text 20"/>
          <p:cNvSpPr/>
          <p:nvPr/>
        </p:nvSpPr>
        <p:spPr>
          <a:xfrm>
            <a:off x="661492" y="547370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PC/PA = 1.5/0.5 = 3 Apples per Cabbage</a:t>
            </a:r>
            <a:endParaRPr lang="en-US" sz="1458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365" y="472480"/>
            <a:ext cx="4451945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08"/>
              </a:lnSpc>
            </a:pPr>
            <a:r>
              <a:rPr lang="en-US" sz="3375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Imperfect Ruler</a:t>
            </a:r>
            <a:endParaRPr lang="en-US" sz="3375" dirty="0"/>
          </a:p>
        </p:txBody>
      </p:sp>
      <p:sp>
        <p:nvSpPr>
          <p:cNvPr id="3" name="Text 1"/>
          <p:cNvSpPr/>
          <p:nvPr/>
        </p:nvSpPr>
        <p:spPr>
          <a:xfrm>
            <a:off x="601365" y="1421706"/>
            <a:ext cx="5285085" cy="54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Money as a unit of account allows for </a:t>
            </a:r>
            <a:r>
              <a:rPr lang="en-US" sz="1333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economy of measurement and record-keeping</a:t>
            </a:r>
            <a:r>
              <a:rPr lang="en-US" sz="1333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333" dirty="0"/>
          </a:p>
        </p:txBody>
      </p:sp>
      <p:sp>
        <p:nvSpPr>
          <p:cNvPr id="4" name="Text 2"/>
          <p:cNvSpPr/>
          <p:nvPr/>
        </p:nvSpPr>
        <p:spPr>
          <a:xfrm>
            <a:off x="601365" y="2126158"/>
            <a:ext cx="5285085" cy="54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However, unlike a ruler measuring length consistently, money measures value only </a:t>
            </a:r>
            <a:r>
              <a:rPr lang="en-US" sz="1333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imperfectly</a:t>
            </a:r>
            <a:r>
              <a:rPr lang="en-US" sz="1333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333" dirty="0"/>
          </a:p>
        </p:txBody>
      </p:sp>
      <p:sp>
        <p:nvSpPr>
          <p:cNvPr id="5" name="Text 3"/>
          <p:cNvSpPr/>
          <p:nvPr/>
        </p:nvSpPr>
        <p:spPr>
          <a:xfrm>
            <a:off x="601365" y="2830612"/>
            <a:ext cx="5285085" cy="54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Why? Because money's own value is not constant due to </a:t>
            </a:r>
            <a:r>
              <a:rPr lang="en-US" sz="1333" b="1" dirty="0">
                <a:solidFill>
                  <a:srgbClr val="E2C2B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inflation</a:t>
            </a:r>
            <a:r>
              <a:rPr lang="en-US" sz="1333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333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460401"/>
            <a:ext cx="5285085" cy="52850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1492" y="2474119"/>
            <a:ext cx="1093490" cy="355203"/>
          </a:xfrm>
          <a:prstGeom prst="roundRect">
            <a:avLst>
              <a:gd name="adj" fmla="val 6386"/>
            </a:avLst>
          </a:prstGeom>
          <a:solidFill>
            <a:srgbClr val="372015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4" name="Text 1"/>
          <p:cNvSpPr/>
          <p:nvPr/>
        </p:nvSpPr>
        <p:spPr>
          <a:xfrm>
            <a:off x="774899" y="2530773"/>
            <a:ext cx="866676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CHAPTER 2</a:t>
            </a:r>
            <a:endParaRPr lang="en-US" sz="1167" dirty="0"/>
          </a:p>
        </p:txBody>
      </p:sp>
      <p:sp>
        <p:nvSpPr>
          <p:cNvPr id="5" name="Text 2"/>
          <p:cNvSpPr/>
          <p:nvPr/>
        </p:nvSpPr>
        <p:spPr>
          <a:xfrm>
            <a:off x="661492" y="2904927"/>
            <a:ext cx="5034756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Medium of Exchange</a:t>
            </a:r>
            <a:endParaRPr lang="en-US" sz="3708" dirty="0"/>
          </a:p>
        </p:txBody>
      </p:sp>
      <p:sp>
        <p:nvSpPr>
          <p:cNvPr id="6" name="Text 3"/>
          <p:cNvSpPr/>
          <p:nvPr/>
        </p:nvSpPr>
        <p:spPr>
          <a:xfrm>
            <a:off x="661492" y="3779044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How money transforms the complexity of barter into simple, efficient transactions</a:t>
            </a:r>
            <a:endParaRPr lang="en-US" sz="145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BDF0-32E4-439B-B259-3DD5023C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184073" cy="3429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E2D1C-8611-4AD0-9869-487E4004A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73" y="0"/>
            <a:ext cx="4100945" cy="3387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D3E97C-5938-46B2-A44B-3D859EE47A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71" y="3428989"/>
            <a:ext cx="4100944" cy="3429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2CD2AE-F9DA-4BA9-8399-50E6D1F61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89"/>
            <a:ext cx="4184071" cy="3429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7F700-4C2B-47DD-A67A-ECDF5CA73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015" y="-1"/>
            <a:ext cx="3906983" cy="33870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7845B7-8D2B-4440-BF10-AD276960B09C}"/>
              </a:ext>
            </a:extLst>
          </p:cNvPr>
          <p:cNvSpPr/>
          <p:nvPr/>
        </p:nvSpPr>
        <p:spPr>
          <a:xfrm>
            <a:off x="138545" y="2490277"/>
            <a:ext cx="12191998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FF0000"/>
                </a:solidFill>
              </a:rPr>
              <a:t>WHAT DO THESE OBJECTS</a:t>
            </a:r>
            <a:r>
              <a:rPr lang="en-GB" sz="4800" b="1" dirty="0"/>
              <a:t> </a:t>
            </a:r>
            <a:r>
              <a:rPr lang="en-GB" sz="4800" b="1" dirty="0">
                <a:solidFill>
                  <a:srgbClr val="FF0000"/>
                </a:solidFill>
              </a:rPr>
              <a:t>HAVE IN COMMON?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416ED-42E3-9646-A344-BCAAADD6F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015" y="3428989"/>
            <a:ext cx="3906983" cy="3404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8EF01D-A020-9241-9B45-CCE53FD4D112}"/>
              </a:ext>
            </a:extLst>
          </p:cNvPr>
          <p:cNvSpPr txBox="1"/>
          <p:nvPr/>
        </p:nvSpPr>
        <p:spPr>
          <a:xfrm>
            <a:off x="0" y="6275507"/>
            <a:ext cx="965329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FF0000"/>
                </a:solidFill>
              </a:rPr>
              <a:t>MoE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22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514178"/>
            <a:ext cx="626844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Barter vs. Monetary Trade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482850"/>
            <a:ext cx="5434508" cy="7560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0504" y="34279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Barter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850503" y="3836591"/>
            <a:ext cx="505648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One-step direct exchange of one good for another</a:t>
            </a:r>
            <a:endParaRPr lang="en-US" sz="145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82850"/>
            <a:ext cx="5434508" cy="7560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5012" y="342790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Monetary Trade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6285012" y="3836591"/>
            <a:ext cx="505648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Two-step process: sell for money, then buy with money</a:t>
            </a:r>
            <a:endParaRPr lang="en-US" sz="1458" dirty="0"/>
          </a:p>
        </p:txBody>
      </p:sp>
      <p:sp>
        <p:nvSpPr>
          <p:cNvPr id="9" name="Shape 5"/>
          <p:cNvSpPr/>
          <p:nvPr/>
        </p:nvSpPr>
        <p:spPr>
          <a:xfrm>
            <a:off x="661492" y="4540647"/>
            <a:ext cx="10869018" cy="803176"/>
          </a:xfrm>
          <a:prstGeom prst="roundRect">
            <a:avLst>
              <a:gd name="adj" fmla="val 3530"/>
            </a:avLst>
          </a:prstGeom>
          <a:solidFill>
            <a:srgbClr val="372015"/>
          </a:solidFill>
          <a:ln/>
        </p:spPr>
        <p:txBody>
          <a:bodyPr/>
          <a:lstStyle/>
          <a:p>
            <a:endParaRPr lang="en-GB" sz="150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03" y="4840089"/>
            <a:ext cx="236240" cy="18901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75755" y="4776887"/>
            <a:ext cx="1006574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At first glance, barter appears simpler. But appearances can be deceiving...</a:t>
            </a:r>
            <a:endParaRPr lang="en-US" sz="1458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644724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Double Coincidence of Wants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2109490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Barter requires a </a:t>
            </a: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double coincidence of wants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(William Stanley Jevons, 1835-1882).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5233492" y="2926954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Two types of frictions impede this coincidence:</a:t>
            </a:r>
            <a:endParaRPr lang="en-US" sz="1458" dirty="0"/>
          </a:p>
        </p:txBody>
      </p:sp>
      <p:sp>
        <p:nvSpPr>
          <p:cNvPr id="6" name="Shape 3"/>
          <p:cNvSpPr/>
          <p:nvPr/>
        </p:nvSpPr>
        <p:spPr>
          <a:xfrm>
            <a:off x="5233492" y="3441998"/>
            <a:ext cx="6297018" cy="1442343"/>
          </a:xfrm>
          <a:prstGeom prst="roundRect">
            <a:avLst>
              <a:gd name="adj" fmla="val 1966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GB" sz="1500"/>
          </a:p>
        </p:txBody>
      </p:sp>
      <p:sp>
        <p:nvSpPr>
          <p:cNvPr id="7" name="Text 4"/>
          <p:cNvSpPr/>
          <p:nvPr/>
        </p:nvSpPr>
        <p:spPr>
          <a:xfrm>
            <a:off x="5447904" y="365640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Costly Barter</a:t>
            </a:r>
            <a:endParaRPr lang="en-US" sz="1833" dirty="0"/>
          </a:p>
        </p:txBody>
      </p:sp>
      <p:sp>
        <p:nvSpPr>
          <p:cNvPr id="8" name="Text 5"/>
          <p:cNvSpPr/>
          <p:nvPr/>
        </p:nvSpPr>
        <p:spPr>
          <a:xfrm>
            <a:off x="5447904" y="4065092"/>
            <a:ext cx="586819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Time and resources spent searching for appropriate trade partners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5233492" y="5073353"/>
            <a:ext cx="6297018" cy="1139924"/>
          </a:xfrm>
          <a:prstGeom prst="roundRect">
            <a:avLst>
              <a:gd name="adj" fmla="val 2487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  <p:txBody>
          <a:bodyPr/>
          <a:lstStyle/>
          <a:p>
            <a:endParaRPr lang="en-GB" sz="1500"/>
          </a:p>
        </p:txBody>
      </p:sp>
      <p:sp>
        <p:nvSpPr>
          <p:cNvPr id="10" name="Text 7"/>
          <p:cNvSpPr/>
          <p:nvPr/>
        </p:nvSpPr>
        <p:spPr>
          <a:xfrm>
            <a:off x="5447903" y="5287764"/>
            <a:ext cx="282049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Misaligned Preferences</a:t>
            </a:r>
            <a:endParaRPr lang="en-US" sz="1833" dirty="0"/>
          </a:p>
        </p:txBody>
      </p:sp>
      <p:sp>
        <p:nvSpPr>
          <p:cNvPr id="11" name="Text 8"/>
          <p:cNvSpPr/>
          <p:nvPr/>
        </p:nvSpPr>
        <p:spPr>
          <a:xfrm>
            <a:off x="5447904" y="5696446"/>
            <a:ext cx="586819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Endowments and desires don't match between potential traders</a:t>
            </a:r>
            <a:endParaRPr lang="en-US" sz="1458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659434"/>
            <a:ext cx="603081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Search Cost Problem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2533551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Finding a trade partner requires more than just matching goods—it requires matching </a:t>
            </a:r>
            <a:r>
              <a:rPr lang="en-US" sz="1458" i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wants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944960" y="3563640"/>
            <a:ext cx="60135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 agent with Apples who wants Bananas must find someone who has Bananas </a:t>
            </a: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and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wants Apples.</a:t>
            </a:r>
            <a:endParaRPr lang="en-US" sz="1458" dirty="0"/>
          </a:p>
        </p:txBody>
      </p:sp>
      <p:sp>
        <p:nvSpPr>
          <p:cNvPr id="6" name="Shape 3"/>
          <p:cNvSpPr/>
          <p:nvPr/>
        </p:nvSpPr>
        <p:spPr>
          <a:xfrm>
            <a:off x="661492" y="3351015"/>
            <a:ext cx="25400" cy="1030089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7" name="Text 4"/>
          <p:cNvSpPr/>
          <p:nvPr/>
        </p:nvSpPr>
        <p:spPr>
          <a:xfrm>
            <a:off x="661492" y="4593729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Societies evolved specialized shops to reduce search costs, but without money, even shops face challenges.</a:t>
            </a:r>
            <a:endParaRPr lang="en-US" sz="1458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340446"/>
            <a:ext cx="710515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Trading Posts Without Money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309119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Without a medium of exchange, we'd need "trading posts" for direct barter between each pair of goods: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2824163"/>
            <a:ext cx="10869018" cy="2178248"/>
          </a:xfrm>
          <a:prstGeom prst="roundRect">
            <a:avLst>
              <a:gd name="adj" fmla="val 1302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5" name="Shape 3"/>
          <p:cNvSpPr/>
          <p:nvPr/>
        </p:nvSpPr>
        <p:spPr>
          <a:xfrm>
            <a:off x="661492" y="2824163"/>
            <a:ext cx="5434508" cy="1089124"/>
          </a:xfrm>
          <a:prstGeom prst="roundRect">
            <a:avLst>
              <a:gd name="adj" fmla="val 2603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6" name="Text 4"/>
          <p:cNvSpPr/>
          <p:nvPr/>
        </p:nvSpPr>
        <p:spPr>
          <a:xfrm>
            <a:off x="850504" y="301317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 Commodities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850503" y="3421857"/>
            <a:ext cx="505648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 trading post</a:t>
            </a:r>
            <a:endParaRPr lang="en-US" sz="1458" dirty="0"/>
          </a:p>
        </p:txBody>
      </p:sp>
      <p:sp>
        <p:nvSpPr>
          <p:cNvPr id="8" name="Shape 6"/>
          <p:cNvSpPr/>
          <p:nvPr/>
        </p:nvSpPr>
        <p:spPr>
          <a:xfrm>
            <a:off x="6096000" y="2824163"/>
            <a:ext cx="5434508" cy="1089124"/>
          </a:xfrm>
          <a:prstGeom prst="rect">
            <a:avLst/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9" name="Shape 7"/>
          <p:cNvSpPr/>
          <p:nvPr/>
        </p:nvSpPr>
        <p:spPr>
          <a:xfrm>
            <a:off x="6096000" y="2824163"/>
            <a:ext cx="25400" cy="1089124"/>
          </a:xfrm>
          <a:prstGeom prst="roundRect">
            <a:avLst>
              <a:gd name="adj" fmla="val 111628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0" name="Text 8"/>
          <p:cNvSpPr/>
          <p:nvPr/>
        </p:nvSpPr>
        <p:spPr>
          <a:xfrm>
            <a:off x="6285012" y="301317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 Commodities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6285012" y="3421857"/>
            <a:ext cx="505648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 trading posts</a:t>
            </a:r>
            <a:endParaRPr lang="en-US" sz="1458" dirty="0"/>
          </a:p>
        </p:txBody>
      </p:sp>
      <p:sp>
        <p:nvSpPr>
          <p:cNvPr id="12" name="Shape 10"/>
          <p:cNvSpPr/>
          <p:nvPr/>
        </p:nvSpPr>
        <p:spPr>
          <a:xfrm>
            <a:off x="661492" y="3913287"/>
            <a:ext cx="5434508" cy="1089124"/>
          </a:xfrm>
          <a:prstGeom prst="rect">
            <a:avLst/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3" name="Shape 11"/>
          <p:cNvSpPr/>
          <p:nvPr/>
        </p:nvSpPr>
        <p:spPr>
          <a:xfrm>
            <a:off x="661492" y="3913287"/>
            <a:ext cx="5434508" cy="25400"/>
          </a:xfrm>
          <a:prstGeom prst="roundRect">
            <a:avLst>
              <a:gd name="adj" fmla="val 111628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4" name="Text 12"/>
          <p:cNvSpPr/>
          <p:nvPr/>
        </p:nvSpPr>
        <p:spPr>
          <a:xfrm>
            <a:off x="850504" y="410229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 Commodities</a:t>
            </a:r>
            <a:endParaRPr lang="en-US" sz="1833" dirty="0"/>
          </a:p>
        </p:txBody>
      </p:sp>
      <p:sp>
        <p:nvSpPr>
          <p:cNvPr id="15" name="Text 13"/>
          <p:cNvSpPr/>
          <p:nvPr/>
        </p:nvSpPr>
        <p:spPr>
          <a:xfrm>
            <a:off x="850503" y="4510981"/>
            <a:ext cx="505648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6 trading posts</a:t>
            </a:r>
            <a:endParaRPr lang="en-US" sz="1458" dirty="0"/>
          </a:p>
        </p:txBody>
      </p:sp>
      <p:sp>
        <p:nvSpPr>
          <p:cNvPr id="16" name="Shape 14"/>
          <p:cNvSpPr/>
          <p:nvPr/>
        </p:nvSpPr>
        <p:spPr>
          <a:xfrm>
            <a:off x="6096000" y="3913287"/>
            <a:ext cx="5434508" cy="1089124"/>
          </a:xfrm>
          <a:prstGeom prst="rect">
            <a:avLst/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7" name="Shape 15"/>
          <p:cNvSpPr/>
          <p:nvPr/>
        </p:nvSpPr>
        <p:spPr>
          <a:xfrm>
            <a:off x="6096000" y="3913287"/>
            <a:ext cx="25400" cy="1089124"/>
          </a:xfrm>
          <a:prstGeom prst="roundRect">
            <a:avLst>
              <a:gd name="adj" fmla="val 111628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8" name="Shape 16"/>
          <p:cNvSpPr/>
          <p:nvPr/>
        </p:nvSpPr>
        <p:spPr>
          <a:xfrm>
            <a:off x="6096000" y="3913287"/>
            <a:ext cx="5434508" cy="25400"/>
          </a:xfrm>
          <a:prstGeom prst="roundRect">
            <a:avLst>
              <a:gd name="adj" fmla="val 111628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9" name="Text 17"/>
          <p:cNvSpPr/>
          <p:nvPr/>
        </p:nvSpPr>
        <p:spPr>
          <a:xfrm>
            <a:off x="6285012" y="410229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 Commodities</a:t>
            </a:r>
            <a:endParaRPr lang="en-US" sz="1833" dirty="0"/>
          </a:p>
        </p:txBody>
      </p:sp>
      <p:sp>
        <p:nvSpPr>
          <p:cNvPr id="20" name="Text 18"/>
          <p:cNvSpPr/>
          <p:nvPr/>
        </p:nvSpPr>
        <p:spPr>
          <a:xfrm>
            <a:off x="6285012" y="4510981"/>
            <a:ext cx="505648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(1/2)n(n−1) posts</a:t>
            </a:r>
            <a:endParaRPr lang="en-US" sz="1458" dirty="0"/>
          </a:p>
        </p:txBody>
      </p:sp>
      <p:sp>
        <p:nvSpPr>
          <p:cNvPr id="21" name="Text 19"/>
          <p:cNvSpPr/>
          <p:nvPr/>
        </p:nvSpPr>
        <p:spPr>
          <a:xfrm>
            <a:off x="661492" y="5215037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With money, only </a:t>
            </a: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one shop per commodity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is needed—the buyer always pays with money.</a:t>
            </a:r>
            <a:endParaRPr lang="en-US" sz="1458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596926"/>
            <a:ext cx="8423374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Famous Three-Trader Problem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565599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Consider three traders with misaligned preferences: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3080643"/>
            <a:ext cx="10869018" cy="2180432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 sz="1500"/>
          </a:p>
        </p:txBody>
      </p:sp>
      <p:sp>
        <p:nvSpPr>
          <p:cNvPr id="5" name="Shape 3"/>
          <p:cNvSpPr/>
          <p:nvPr/>
        </p:nvSpPr>
        <p:spPr>
          <a:xfrm>
            <a:off x="667842" y="3086994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6" name="Text 4"/>
          <p:cNvSpPr/>
          <p:nvPr/>
        </p:nvSpPr>
        <p:spPr>
          <a:xfrm>
            <a:off x="857052" y="3206751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Trader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3574257" y="3206751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Has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6288286" y="3206751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Wants Most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9002316" y="3206751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Wants Least</a:t>
            </a:r>
            <a:endParaRPr lang="en-US" sz="1458" dirty="0"/>
          </a:p>
        </p:txBody>
      </p:sp>
      <p:sp>
        <p:nvSpPr>
          <p:cNvPr id="10" name="Shape 8"/>
          <p:cNvSpPr/>
          <p:nvPr/>
        </p:nvSpPr>
        <p:spPr>
          <a:xfrm>
            <a:off x="667842" y="3628926"/>
            <a:ext cx="10856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1" name="Text 9"/>
          <p:cNvSpPr/>
          <p:nvPr/>
        </p:nvSpPr>
        <p:spPr>
          <a:xfrm>
            <a:off x="857052" y="3748683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Harriet</a:t>
            </a:r>
            <a:endParaRPr lang="en-US" sz="1458" dirty="0"/>
          </a:p>
        </p:txBody>
      </p:sp>
      <p:sp>
        <p:nvSpPr>
          <p:cNvPr id="12" name="Text 10"/>
          <p:cNvSpPr/>
          <p:nvPr/>
        </p:nvSpPr>
        <p:spPr>
          <a:xfrm>
            <a:off x="3574257" y="3748683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 Apples</a:t>
            </a:r>
            <a:endParaRPr lang="en-US" sz="1458" dirty="0"/>
          </a:p>
        </p:txBody>
      </p:sp>
      <p:sp>
        <p:nvSpPr>
          <p:cNvPr id="13" name="Text 11"/>
          <p:cNvSpPr/>
          <p:nvPr/>
        </p:nvSpPr>
        <p:spPr>
          <a:xfrm>
            <a:off x="6288286" y="3748683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6 Bananas</a:t>
            </a:r>
            <a:endParaRPr lang="en-US" sz="1458" dirty="0"/>
          </a:p>
        </p:txBody>
      </p:sp>
      <p:sp>
        <p:nvSpPr>
          <p:cNvPr id="14" name="Text 12"/>
          <p:cNvSpPr/>
          <p:nvPr/>
        </p:nvSpPr>
        <p:spPr>
          <a:xfrm>
            <a:off x="9002316" y="3748683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 Cabbage</a:t>
            </a:r>
            <a:endParaRPr lang="en-US" sz="1458" dirty="0"/>
          </a:p>
        </p:txBody>
      </p:sp>
      <p:sp>
        <p:nvSpPr>
          <p:cNvPr id="15" name="Shape 13"/>
          <p:cNvSpPr/>
          <p:nvPr/>
        </p:nvSpPr>
        <p:spPr>
          <a:xfrm>
            <a:off x="667842" y="4170859"/>
            <a:ext cx="10856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6" name="Text 14"/>
          <p:cNvSpPr/>
          <p:nvPr/>
        </p:nvSpPr>
        <p:spPr>
          <a:xfrm>
            <a:off x="857052" y="4290616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Ina</a:t>
            </a:r>
            <a:endParaRPr lang="en-US" sz="1458" dirty="0"/>
          </a:p>
        </p:txBody>
      </p:sp>
      <p:sp>
        <p:nvSpPr>
          <p:cNvPr id="17" name="Text 15"/>
          <p:cNvSpPr/>
          <p:nvPr/>
        </p:nvSpPr>
        <p:spPr>
          <a:xfrm>
            <a:off x="3574257" y="4290616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6 Bananas</a:t>
            </a:r>
            <a:endParaRPr lang="en-US" sz="1458" dirty="0"/>
          </a:p>
        </p:txBody>
      </p:sp>
      <p:sp>
        <p:nvSpPr>
          <p:cNvPr id="18" name="Text 16"/>
          <p:cNvSpPr/>
          <p:nvPr/>
        </p:nvSpPr>
        <p:spPr>
          <a:xfrm>
            <a:off x="6288286" y="4290616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 Cabbage</a:t>
            </a:r>
            <a:endParaRPr lang="en-US" sz="1458" dirty="0"/>
          </a:p>
        </p:txBody>
      </p:sp>
      <p:sp>
        <p:nvSpPr>
          <p:cNvPr id="19" name="Text 17"/>
          <p:cNvSpPr/>
          <p:nvPr/>
        </p:nvSpPr>
        <p:spPr>
          <a:xfrm>
            <a:off x="9002316" y="4290616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 Apples</a:t>
            </a:r>
            <a:endParaRPr lang="en-US" sz="1458" dirty="0"/>
          </a:p>
        </p:txBody>
      </p:sp>
      <p:sp>
        <p:nvSpPr>
          <p:cNvPr id="20" name="Shape 18"/>
          <p:cNvSpPr/>
          <p:nvPr/>
        </p:nvSpPr>
        <p:spPr>
          <a:xfrm>
            <a:off x="667842" y="4712792"/>
            <a:ext cx="10856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21" name="Text 19"/>
          <p:cNvSpPr/>
          <p:nvPr/>
        </p:nvSpPr>
        <p:spPr>
          <a:xfrm>
            <a:off x="857052" y="4832549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Jamal</a:t>
            </a:r>
            <a:endParaRPr lang="en-US" sz="1458" dirty="0"/>
          </a:p>
        </p:txBody>
      </p:sp>
      <p:sp>
        <p:nvSpPr>
          <p:cNvPr id="22" name="Text 20"/>
          <p:cNvSpPr/>
          <p:nvPr/>
        </p:nvSpPr>
        <p:spPr>
          <a:xfrm>
            <a:off x="3574257" y="4832549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 Cabbage</a:t>
            </a:r>
            <a:endParaRPr lang="en-US" sz="1458" dirty="0"/>
          </a:p>
        </p:txBody>
      </p:sp>
      <p:sp>
        <p:nvSpPr>
          <p:cNvPr id="23" name="Text 21"/>
          <p:cNvSpPr/>
          <p:nvPr/>
        </p:nvSpPr>
        <p:spPr>
          <a:xfrm>
            <a:off x="6288286" y="4832549"/>
            <a:ext cx="232965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 Apples</a:t>
            </a:r>
            <a:endParaRPr lang="en-US" sz="1458" dirty="0"/>
          </a:p>
        </p:txBody>
      </p:sp>
      <p:sp>
        <p:nvSpPr>
          <p:cNvPr id="24" name="Text 22"/>
          <p:cNvSpPr/>
          <p:nvPr/>
        </p:nvSpPr>
        <p:spPr>
          <a:xfrm>
            <a:off x="9002316" y="4832549"/>
            <a:ext cx="233283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6 Bananas</a:t>
            </a:r>
            <a:endParaRPr lang="en-US" sz="1458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527546"/>
            <a:ext cx="495964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Barter Deadlock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496220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Each trader's endowment equals every other's in value. A three-way swap would make everyone better off.</a:t>
            </a:r>
            <a:endParaRPr lang="en-US" sz="1458" dirty="0"/>
          </a:p>
        </p:txBody>
      </p:sp>
      <p:sp>
        <p:nvSpPr>
          <p:cNvPr id="4" name="Text 2"/>
          <p:cNvSpPr/>
          <p:nvPr/>
        </p:nvSpPr>
        <p:spPr>
          <a:xfrm>
            <a:off x="1453158" y="355778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Harriet meets Ina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661492" y="3966469"/>
            <a:ext cx="315436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Ina prefers her own endowment</a:t>
            </a:r>
            <a:endParaRPr lang="en-US" sz="1458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642843" y="3507582"/>
            <a:ext cx="282773" cy="35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42"/>
              </a:lnSpc>
            </a:pPr>
            <a:r>
              <a:rPr lang="en-US" sz="2208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208" dirty="0"/>
          </a:p>
        </p:txBody>
      </p:sp>
      <p:sp>
        <p:nvSpPr>
          <p:cNvPr id="8" name="Text 5"/>
          <p:cNvSpPr/>
          <p:nvPr/>
        </p:nvSpPr>
        <p:spPr>
          <a:xfrm>
            <a:off x="8281492" y="253583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Ina meets Jamal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8281492" y="2944516"/>
            <a:ext cx="324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Jamal prefers his endowment</a:t>
            </a:r>
            <a:endParaRPr lang="en-US" sz="1458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808589" y="2715022"/>
            <a:ext cx="282773" cy="35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42"/>
              </a:lnSpc>
            </a:pPr>
            <a:r>
              <a:rPr lang="en-US" sz="2208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208" dirty="0"/>
          </a:p>
        </p:txBody>
      </p:sp>
      <p:sp>
        <p:nvSpPr>
          <p:cNvPr id="12" name="Text 8"/>
          <p:cNvSpPr/>
          <p:nvPr/>
        </p:nvSpPr>
        <p:spPr>
          <a:xfrm>
            <a:off x="8281492" y="4579640"/>
            <a:ext cx="241012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Jamal meets Harriet</a:t>
            </a:r>
            <a:endParaRPr lang="en-US" sz="1833" dirty="0"/>
          </a:p>
        </p:txBody>
      </p:sp>
      <p:sp>
        <p:nvSpPr>
          <p:cNvPr id="13" name="Text 9"/>
          <p:cNvSpPr/>
          <p:nvPr/>
        </p:nvSpPr>
        <p:spPr>
          <a:xfrm>
            <a:off x="8281492" y="4988322"/>
            <a:ext cx="324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Harriet prefers her endowment</a:t>
            </a:r>
            <a:endParaRPr lang="en-US" sz="1458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78" y="2011264"/>
            <a:ext cx="3804146" cy="380414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412111" y="4986833"/>
            <a:ext cx="282773" cy="35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42"/>
              </a:lnSpc>
            </a:pPr>
            <a:r>
              <a:rPr lang="en-US" sz="2208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208" dirty="0"/>
          </a:p>
        </p:txBody>
      </p:sp>
      <p:sp>
        <p:nvSpPr>
          <p:cNvPr id="16" name="Text 11"/>
          <p:cNvSpPr/>
          <p:nvPr/>
        </p:nvSpPr>
        <p:spPr>
          <a:xfrm>
            <a:off x="661492" y="602803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Result: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No bilateral trade is possible despite mutual gains from exchange!</a:t>
            </a:r>
            <a:endParaRPr lang="en-US" sz="1458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62422"/>
            <a:ext cx="666482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Money Breaks the Deadlock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93109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Now suppose Harriet also has 1 unit of Money (1M). The following bilateral trades become possible:</a:t>
            </a:r>
            <a:endParaRPr lang="en-US" sz="1458" dirty="0"/>
          </a:p>
        </p:txBody>
      </p:sp>
      <p:sp>
        <p:nvSpPr>
          <p:cNvPr id="4" name="Shape 2"/>
          <p:cNvSpPr/>
          <p:nvPr/>
        </p:nvSpPr>
        <p:spPr>
          <a:xfrm>
            <a:off x="661492" y="3913287"/>
            <a:ext cx="10869018" cy="25400"/>
          </a:xfrm>
          <a:prstGeom prst="roundRect">
            <a:avLst>
              <a:gd name="adj" fmla="val 111628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5" name="Shape 3"/>
          <p:cNvSpPr/>
          <p:nvPr/>
        </p:nvSpPr>
        <p:spPr>
          <a:xfrm>
            <a:off x="3306961" y="3346252"/>
            <a:ext cx="25400" cy="567035"/>
          </a:xfrm>
          <a:prstGeom prst="roundRect">
            <a:avLst>
              <a:gd name="adj" fmla="val 111628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6" name="Shape 4"/>
          <p:cNvSpPr/>
          <p:nvPr/>
        </p:nvSpPr>
        <p:spPr>
          <a:xfrm>
            <a:off x="3107035" y="3700661"/>
            <a:ext cx="425252" cy="42525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7" name="Text 5"/>
          <p:cNvSpPr/>
          <p:nvPr/>
        </p:nvSpPr>
        <p:spPr>
          <a:xfrm>
            <a:off x="3177927" y="3736082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208" dirty="0"/>
          </a:p>
        </p:txBody>
      </p:sp>
      <p:sp>
        <p:nvSpPr>
          <p:cNvPr id="8" name="Text 6"/>
          <p:cNvSpPr/>
          <p:nvPr/>
        </p:nvSpPr>
        <p:spPr>
          <a:xfrm>
            <a:off x="2138264" y="244613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Trade 1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850504" y="2854821"/>
            <a:ext cx="493831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Harriet gives 1M to Ina for 6 Bananas</a:t>
            </a:r>
            <a:endParaRPr lang="en-US" sz="1458" dirty="0"/>
          </a:p>
        </p:txBody>
      </p:sp>
      <p:sp>
        <p:nvSpPr>
          <p:cNvPr id="10" name="Shape 8"/>
          <p:cNvSpPr/>
          <p:nvPr/>
        </p:nvSpPr>
        <p:spPr>
          <a:xfrm>
            <a:off x="6083201" y="3913287"/>
            <a:ext cx="25400" cy="567035"/>
          </a:xfrm>
          <a:prstGeom prst="roundRect">
            <a:avLst>
              <a:gd name="adj" fmla="val 111628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1" name="Shape 9"/>
          <p:cNvSpPr/>
          <p:nvPr/>
        </p:nvSpPr>
        <p:spPr>
          <a:xfrm>
            <a:off x="5883275" y="3700661"/>
            <a:ext cx="425252" cy="42525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2" name="Text 10"/>
          <p:cNvSpPr/>
          <p:nvPr/>
        </p:nvSpPr>
        <p:spPr>
          <a:xfrm>
            <a:off x="5954167" y="3736082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208" dirty="0"/>
          </a:p>
        </p:txBody>
      </p:sp>
      <p:sp>
        <p:nvSpPr>
          <p:cNvPr id="13" name="Text 11"/>
          <p:cNvSpPr/>
          <p:nvPr/>
        </p:nvSpPr>
        <p:spPr>
          <a:xfrm>
            <a:off x="4914603" y="466933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Trade 2</a:t>
            </a:r>
            <a:endParaRPr lang="en-US" sz="1833" dirty="0"/>
          </a:p>
        </p:txBody>
      </p:sp>
      <p:sp>
        <p:nvSpPr>
          <p:cNvPr id="14" name="Text 12"/>
          <p:cNvSpPr/>
          <p:nvPr/>
        </p:nvSpPr>
        <p:spPr>
          <a:xfrm>
            <a:off x="3626743" y="5078016"/>
            <a:ext cx="49384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Ina gives 1M to Jamal for 1 Cabbage</a:t>
            </a:r>
            <a:endParaRPr lang="en-US" sz="1458" dirty="0"/>
          </a:p>
        </p:txBody>
      </p:sp>
      <p:sp>
        <p:nvSpPr>
          <p:cNvPr id="15" name="Shape 13"/>
          <p:cNvSpPr/>
          <p:nvPr/>
        </p:nvSpPr>
        <p:spPr>
          <a:xfrm>
            <a:off x="8859540" y="3346252"/>
            <a:ext cx="25400" cy="567035"/>
          </a:xfrm>
          <a:prstGeom prst="roundRect">
            <a:avLst>
              <a:gd name="adj" fmla="val 111628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6" name="Shape 14"/>
          <p:cNvSpPr/>
          <p:nvPr/>
        </p:nvSpPr>
        <p:spPr>
          <a:xfrm>
            <a:off x="8659614" y="3700661"/>
            <a:ext cx="425252" cy="42525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7" name="Text 15"/>
          <p:cNvSpPr/>
          <p:nvPr/>
        </p:nvSpPr>
        <p:spPr>
          <a:xfrm>
            <a:off x="8730506" y="3736082"/>
            <a:ext cx="283468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208" dirty="0"/>
          </a:p>
        </p:txBody>
      </p:sp>
      <p:sp>
        <p:nvSpPr>
          <p:cNvPr id="18" name="Text 16"/>
          <p:cNvSpPr/>
          <p:nvPr/>
        </p:nvSpPr>
        <p:spPr>
          <a:xfrm>
            <a:off x="7690942" y="244613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Trade 3</a:t>
            </a:r>
            <a:endParaRPr lang="en-US" sz="1833" dirty="0"/>
          </a:p>
        </p:txBody>
      </p:sp>
      <p:sp>
        <p:nvSpPr>
          <p:cNvPr id="19" name="Text 17"/>
          <p:cNvSpPr/>
          <p:nvPr/>
        </p:nvSpPr>
        <p:spPr>
          <a:xfrm>
            <a:off x="6403082" y="2854821"/>
            <a:ext cx="49384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Jamal gives 1M to Harriet for 3 Apples</a:t>
            </a:r>
            <a:endParaRPr lang="en-US" sz="1458" dirty="0"/>
          </a:p>
        </p:txBody>
      </p:sp>
      <p:sp>
        <p:nvSpPr>
          <p:cNvPr id="20" name="Text 18"/>
          <p:cNvSpPr/>
          <p:nvPr/>
        </p:nvSpPr>
        <p:spPr>
          <a:xfrm>
            <a:off x="661492" y="559306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Each trade maintains quid pro quo: 1M = 1C = 3A = 6B. Everyone gets their most preferred bundle!</a:t>
            </a:r>
            <a:endParaRPr lang="en-US" sz="1458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1492" y="2474119"/>
            <a:ext cx="1093490" cy="355203"/>
          </a:xfrm>
          <a:prstGeom prst="roundRect">
            <a:avLst>
              <a:gd name="adj" fmla="val 6386"/>
            </a:avLst>
          </a:prstGeom>
          <a:solidFill>
            <a:srgbClr val="372015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4" name="Text 1"/>
          <p:cNvSpPr/>
          <p:nvPr/>
        </p:nvSpPr>
        <p:spPr>
          <a:xfrm>
            <a:off x="774899" y="2530773"/>
            <a:ext cx="866676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CHAPTER 3</a:t>
            </a:r>
            <a:endParaRPr lang="en-US" sz="1167" dirty="0"/>
          </a:p>
        </p:txBody>
      </p:sp>
      <p:sp>
        <p:nvSpPr>
          <p:cNvPr id="5" name="Text 2"/>
          <p:cNvSpPr/>
          <p:nvPr/>
        </p:nvSpPr>
        <p:spPr>
          <a:xfrm>
            <a:off x="661492" y="2904927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Store of Value</a:t>
            </a:r>
            <a:endParaRPr lang="en-US" sz="3708" dirty="0"/>
          </a:p>
        </p:txBody>
      </p:sp>
      <p:sp>
        <p:nvSpPr>
          <p:cNvPr id="6" name="Text 3"/>
          <p:cNvSpPr/>
          <p:nvPr/>
        </p:nvSpPr>
        <p:spPr>
          <a:xfrm>
            <a:off x="661492" y="3779044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When money serves as a medium of exchange, it must also function as a store of value during the gap between sales and purchases.</a:t>
            </a:r>
            <a:endParaRPr lang="en-US" sz="1458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17377"/>
            <a:ext cx="6609557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Money Among Other Assets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886050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medium of exchange is always a store of value, but the converse isn't true.</a:t>
            </a:r>
            <a:endParaRPr lang="en-US" sz="1458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401094"/>
            <a:ext cx="2540000" cy="2540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1492" y="513010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Savings Deposits</a:t>
            </a:r>
            <a:endParaRPr lang="en-US" sz="183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732" y="2401095"/>
            <a:ext cx="2540099" cy="25400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437732" y="513020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Bonds</a:t>
            </a:r>
            <a:endParaRPr lang="en-US" sz="183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71" y="2401095"/>
            <a:ext cx="2540099" cy="25400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14070" y="513020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Stocks</a:t>
            </a:r>
            <a:endParaRPr lang="en-US" sz="183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410" y="2401095"/>
            <a:ext cx="2540099" cy="25400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990410" y="513020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Property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661492" y="5638106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All are stores of value, but only money serves as the universal medium of exchange.</a:t>
            </a:r>
            <a:endParaRPr lang="en-US" sz="1458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693764"/>
            <a:ext cx="959425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Opportunity Cost of Holding Money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75689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Money offers: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61492" y="3241180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 financial reward while held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61492" y="3609678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Maximum liquidity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661492" y="3978176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Convenience in transactions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6332935" y="275689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Other assets offer: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332935" y="3241180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Interest or dividends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6332935" y="3609678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Capital appreciation</a:t>
            </a:r>
            <a:endParaRPr lang="en-US" sz="1458" dirty="0"/>
          </a:p>
        </p:txBody>
      </p:sp>
      <p:sp>
        <p:nvSpPr>
          <p:cNvPr id="10" name="Text 8"/>
          <p:cNvSpPr/>
          <p:nvPr/>
        </p:nvSpPr>
        <p:spPr>
          <a:xfrm>
            <a:off x="6332935" y="3978176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Other pecuniary rewards</a:t>
            </a:r>
            <a:endParaRPr lang="en-US" sz="1458" dirty="0"/>
          </a:p>
        </p:txBody>
      </p:sp>
      <p:sp>
        <p:nvSpPr>
          <p:cNvPr id="11" name="Text 9"/>
          <p:cNvSpPr/>
          <p:nvPr/>
        </p:nvSpPr>
        <p:spPr>
          <a:xfrm>
            <a:off x="661492" y="4559300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By holding money, people sacrifice the benefits other assets could provide. This is the </a:t>
            </a:r>
            <a:r>
              <a:rPr lang="en-US" sz="1458" b="1" dirty="0">
                <a:solidFill>
                  <a:srgbClr val="E2C2B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opportunity cost of holding money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.</a:t>
            </a:r>
            <a:endParaRPr lang="en-US" sz="14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C64E4E-30A5-40B3-9638-25B51655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325" cy="2337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9171B5-9842-4FB6-A4EB-5ECF595EB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25" y="2332137"/>
            <a:ext cx="4236439" cy="2256641"/>
          </a:xfrm>
          <a:prstGeom prst="rect">
            <a:avLst/>
          </a:prstGeom>
        </p:spPr>
      </p:pic>
      <p:pic>
        <p:nvPicPr>
          <p:cNvPr id="1026" name="Picture 2" descr="Image result for Roman coins with Nero image">
            <a:extLst>
              <a:ext uri="{FF2B5EF4-FFF2-40B4-BE49-F238E27FC236}">
                <a16:creationId xmlns:a16="http://schemas.microsoft.com/office/drawing/2014/main" id="{C6E0146B-4BA6-49B8-8FE7-F3BD3602A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764" y="8389"/>
            <a:ext cx="3984247" cy="2323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267906-C633-40AA-96E2-B23A2CD9B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25" y="0"/>
            <a:ext cx="4236439" cy="2337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AF426-36F0-48C9-B547-0E134244C7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2137"/>
            <a:ext cx="3867325" cy="2256640"/>
          </a:xfrm>
          <a:prstGeom prst="rect">
            <a:avLst/>
          </a:prstGeom>
        </p:spPr>
      </p:pic>
      <p:pic>
        <p:nvPicPr>
          <p:cNvPr id="3074" name="Picture 2" descr="Image result for images of aksumite coins">
            <a:extLst>
              <a:ext uri="{FF2B5EF4-FFF2-40B4-BE49-F238E27FC236}">
                <a16:creationId xmlns:a16="http://schemas.microsoft.com/office/drawing/2014/main" id="{F8CD6781-49D7-40D1-8730-2465D94D2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655" y="2413966"/>
            <a:ext cx="3900356" cy="2146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1FAA7E-BFD4-4CA1-9DB7-0344209AF20C}"/>
              </a:ext>
            </a:extLst>
          </p:cNvPr>
          <p:cNvSpPr txBox="1"/>
          <p:nvPr/>
        </p:nvSpPr>
        <p:spPr>
          <a:xfrm>
            <a:off x="364048" y="2031334"/>
            <a:ext cx="3049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Lydia (present day Izmir), 600 BCE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FACE6-8D64-4572-9F8E-F003D70422F4}"/>
              </a:ext>
            </a:extLst>
          </p:cNvPr>
          <p:cNvSpPr txBox="1"/>
          <p:nvPr/>
        </p:nvSpPr>
        <p:spPr>
          <a:xfrm>
            <a:off x="5306628" y="1984497"/>
            <a:ext cx="15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</a:rPr>
              <a:t>Greece, 400 BCE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463D8-3AAA-4851-B467-F380B791F7FB}"/>
              </a:ext>
            </a:extLst>
          </p:cNvPr>
          <p:cNvSpPr txBox="1"/>
          <p:nvPr/>
        </p:nvSpPr>
        <p:spPr>
          <a:xfrm>
            <a:off x="9543067" y="2031334"/>
            <a:ext cx="1239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Rome, 10 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0E297-4412-4D88-86D5-209B48B3AA38}"/>
              </a:ext>
            </a:extLst>
          </p:cNvPr>
          <p:cNvSpPr txBox="1"/>
          <p:nvPr/>
        </p:nvSpPr>
        <p:spPr>
          <a:xfrm>
            <a:off x="868722" y="4199826"/>
            <a:ext cx="2067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Roman Britain, 200 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998C6C-5CB4-43AE-9708-D07FBBEE8C56}"/>
              </a:ext>
            </a:extLst>
          </p:cNvPr>
          <p:cNvSpPr txBox="1"/>
          <p:nvPr/>
        </p:nvSpPr>
        <p:spPr>
          <a:xfrm>
            <a:off x="5436066" y="4235360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00B050"/>
                </a:solidFill>
              </a:rPr>
              <a:t>India, 350 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144B5F-9D7E-4A73-A06F-D54B4CFEDA00}"/>
              </a:ext>
            </a:extLst>
          </p:cNvPr>
          <p:cNvSpPr txBox="1"/>
          <p:nvPr/>
        </p:nvSpPr>
        <p:spPr>
          <a:xfrm>
            <a:off x="9433582" y="4259309"/>
            <a:ext cx="1550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7030A0"/>
                </a:solidFill>
              </a:rPr>
              <a:t>Ethiopia, 900 CE</a:t>
            </a:r>
          </a:p>
        </p:txBody>
      </p:sp>
      <p:pic>
        <p:nvPicPr>
          <p:cNvPr id="3078" name="Picture 6" descr="Image result for chinese coins song dynasty">
            <a:extLst>
              <a:ext uri="{FF2B5EF4-FFF2-40B4-BE49-F238E27FC236}">
                <a16:creationId xmlns:a16="http://schemas.microsoft.com/office/drawing/2014/main" id="{297AEFFD-C218-4B1D-96C7-65A56310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25" y="4597863"/>
            <a:ext cx="4236438" cy="22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EC4E50-5DE4-4FC7-BFC5-3C568519B8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764" y="4641941"/>
            <a:ext cx="4088236" cy="21837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2D923D-8CB5-4CC4-992C-F79F4F62CCB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0114"/>
            <a:ext cx="3867325" cy="22978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3D0B98-073B-4A52-9D8E-EDBDECB06C27}"/>
              </a:ext>
            </a:extLst>
          </p:cNvPr>
          <p:cNvSpPr txBox="1"/>
          <p:nvPr/>
        </p:nvSpPr>
        <p:spPr>
          <a:xfrm>
            <a:off x="914698" y="6508824"/>
            <a:ext cx="228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</a:rPr>
              <a:t>Viking Britain, 900 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D9D114-AAE2-476F-B44E-0F7A522487D9}"/>
              </a:ext>
            </a:extLst>
          </p:cNvPr>
          <p:cNvSpPr txBox="1"/>
          <p:nvPr/>
        </p:nvSpPr>
        <p:spPr>
          <a:xfrm>
            <a:off x="5377694" y="6519446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50000"/>
                  </a:schemeClr>
                </a:solidFill>
              </a:rPr>
              <a:t>China, 1100 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3BF8E4-715A-4759-96E9-5748B8E08B16}"/>
              </a:ext>
            </a:extLst>
          </p:cNvPr>
          <p:cNvSpPr txBox="1"/>
          <p:nvPr/>
        </p:nvSpPr>
        <p:spPr>
          <a:xfrm>
            <a:off x="9433582" y="6456328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Russia, 1700 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3CB453-10F8-44BD-B04F-B33170F27AF0}"/>
              </a:ext>
            </a:extLst>
          </p:cNvPr>
          <p:cNvSpPr txBox="1"/>
          <p:nvPr/>
        </p:nvSpPr>
        <p:spPr>
          <a:xfrm>
            <a:off x="2236425" y="2853299"/>
            <a:ext cx="844993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FF0000"/>
                </a:solidFill>
              </a:rPr>
              <a:t>COINS AS MEDIA OF EXCHANGE</a:t>
            </a:r>
          </a:p>
        </p:txBody>
      </p:sp>
    </p:spTree>
    <p:extLst>
      <p:ext uri="{BB962C8B-B14F-4D97-AF65-F5344CB8AC3E}">
        <p14:creationId xmlns:p14="http://schemas.microsoft.com/office/powerpoint/2010/main" val="230214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3" grpId="0"/>
      <p:bldP spid="14" grpId="0"/>
      <p:bldP spid="19" grpId="0"/>
      <p:bldP spid="20" grpId="0"/>
      <p:bldP spid="31" grpId="0"/>
      <p:bldP spid="27" grpId="0"/>
      <p:bldP spid="28" grpId="0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913956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What Is Liquidity?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3788073"/>
            <a:ext cx="10869018" cy="1630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416"/>
              </a:lnSpc>
            </a:pPr>
            <a:r>
              <a:rPr lang="en-US" sz="5125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ease with which an asset can be exchanged</a:t>
            </a:r>
            <a:endParaRPr lang="en-US" sz="5125" dirty="0"/>
          </a:p>
        </p:txBody>
      </p:sp>
      <p:sp>
        <p:nvSpPr>
          <p:cNvPr id="5" name="Text 2"/>
          <p:cNvSpPr/>
          <p:nvPr/>
        </p:nvSpPr>
        <p:spPr>
          <a:xfrm>
            <a:off x="661492" y="5701904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 medium of exchange is the most liquid of all stores of value. This liquidity is what economic agents get in return for forsaking interest.</a:t>
            </a:r>
            <a:endParaRPr lang="en-US" sz="1458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69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7122" y="367010"/>
            <a:ext cx="4416921" cy="417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625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Four Criteria for Liquidity</a:t>
            </a:r>
            <a:endParaRPr lang="en-US" sz="2625" dirty="0"/>
          </a:p>
        </p:txBody>
      </p:sp>
      <p:sp>
        <p:nvSpPr>
          <p:cNvPr id="4" name="Text 1"/>
          <p:cNvSpPr/>
          <p:nvPr/>
        </p:nvSpPr>
        <p:spPr>
          <a:xfrm>
            <a:off x="467122" y="984251"/>
            <a:ext cx="6685757" cy="21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According to Carl Menger (1840-1921), liquidity depends on:</a:t>
            </a:r>
            <a:endParaRPr lang="en-US" sz="1042" dirty="0"/>
          </a:p>
        </p:txBody>
      </p:sp>
      <p:sp>
        <p:nvSpPr>
          <p:cNvPr id="5" name="Shape 2"/>
          <p:cNvSpPr/>
          <p:nvPr/>
        </p:nvSpPr>
        <p:spPr>
          <a:xfrm>
            <a:off x="467122" y="1548110"/>
            <a:ext cx="6685757" cy="988318"/>
          </a:xfrm>
          <a:prstGeom prst="roundRect">
            <a:avLst>
              <a:gd name="adj" fmla="val 9252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6" name="Shape 3"/>
          <p:cNvSpPr/>
          <p:nvPr/>
        </p:nvSpPr>
        <p:spPr>
          <a:xfrm>
            <a:off x="467122" y="1529060"/>
            <a:ext cx="6685757" cy="76200"/>
          </a:xfrm>
          <a:prstGeom prst="roundRect">
            <a:avLst>
              <a:gd name="adj" fmla="val 2627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7" name="Shape 4"/>
          <p:cNvSpPr/>
          <p:nvPr/>
        </p:nvSpPr>
        <p:spPr>
          <a:xfrm>
            <a:off x="3609777" y="1347887"/>
            <a:ext cx="400447" cy="400447"/>
          </a:xfrm>
          <a:prstGeom prst="roundRect">
            <a:avLst>
              <a:gd name="adj" fmla="val 190288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8" name="Text 5"/>
          <p:cNvSpPr/>
          <p:nvPr/>
        </p:nvSpPr>
        <p:spPr>
          <a:xfrm>
            <a:off x="3729931" y="1447999"/>
            <a:ext cx="160139" cy="200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19621" y="1881783"/>
            <a:ext cx="1668562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92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Marketability</a:t>
            </a:r>
            <a:endParaRPr lang="en-US" sz="1292" dirty="0"/>
          </a:p>
        </p:txBody>
      </p:sp>
      <p:sp>
        <p:nvSpPr>
          <p:cNvPr id="10" name="Text 7"/>
          <p:cNvSpPr/>
          <p:nvPr/>
        </p:nvSpPr>
        <p:spPr>
          <a:xfrm>
            <a:off x="619621" y="2170411"/>
            <a:ext cx="6380758" cy="21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Ease of sale; high demand in the market</a:t>
            </a:r>
            <a:endParaRPr lang="en-US" sz="1042" dirty="0"/>
          </a:p>
        </p:txBody>
      </p:sp>
      <p:sp>
        <p:nvSpPr>
          <p:cNvPr id="11" name="Shape 8"/>
          <p:cNvSpPr/>
          <p:nvPr/>
        </p:nvSpPr>
        <p:spPr>
          <a:xfrm>
            <a:off x="467122" y="2870101"/>
            <a:ext cx="6685757" cy="988318"/>
          </a:xfrm>
          <a:prstGeom prst="roundRect">
            <a:avLst>
              <a:gd name="adj" fmla="val 9252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2" name="Shape 9"/>
          <p:cNvSpPr/>
          <p:nvPr/>
        </p:nvSpPr>
        <p:spPr>
          <a:xfrm>
            <a:off x="467122" y="2851051"/>
            <a:ext cx="6685757" cy="76200"/>
          </a:xfrm>
          <a:prstGeom prst="roundRect">
            <a:avLst>
              <a:gd name="adj" fmla="val 2627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3" name="Shape 10"/>
          <p:cNvSpPr/>
          <p:nvPr/>
        </p:nvSpPr>
        <p:spPr>
          <a:xfrm>
            <a:off x="3609777" y="2669877"/>
            <a:ext cx="400447" cy="400447"/>
          </a:xfrm>
          <a:prstGeom prst="roundRect">
            <a:avLst>
              <a:gd name="adj" fmla="val 190288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4" name="Text 11"/>
          <p:cNvSpPr/>
          <p:nvPr/>
        </p:nvSpPr>
        <p:spPr>
          <a:xfrm>
            <a:off x="3729931" y="2769989"/>
            <a:ext cx="160139" cy="200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619621" y="3203774"/>
            <a:ext cx="1668562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92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Predictability</a:t>
            </a:r>
            <a:endParaRPr lang="en-US" sz="1292" dirty="0"/>
          </a:p>
        </p:txBody>
      </p:sp>
      <p:sp>
        <p:nvSpPr>
          <p:cNvPr id="16" name="Text 13"/>
          <p:cNvSpPr/>
          <p:nvPr/>
        </p:nvSpPr>
        <p:spPr>
          <a:xfrm>
            <a:off x="619621" y="3492401"/>
            <a:ext cx="6380758" cy="21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Stable and predictable exchange value over time</a:t>
            </a:r>
            <a:endParaRPr lang="en-US" sz="1042" dirty="0"/>
          </a:p>
        </p:txBody>
      </p:sp>
      <p:sp>
        <p:nvSpPr>
          <p:cNvPr id="17" name="Shape 14"/>
          <p:cNvSpPr/>
          <p:nvPr/>
        </p:nvSpPr>
        <p:spPr>
          <a:xfrm>
            <a:off x="467122" y="4192092"/>
            <a:ext cx="6685757" cy="988318"/>
          </a:xfrm>
          <a:prstGeom prst="roundRect">
            <a:avLst>
              <a:gd name="adj" fmla="val 9252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8" name="Shape 15"/>
          <p:cNvSpPr/>
          <p:nvPr/>
        </p:nvSpPr>
        <p:spPr>
          <a:xfrm>
            <a:off x="467122" y="4173042"/>
            <a:ext cx="6685757" cy="76200"/>
          </a:xfrm>
          <a:prstGeom prst="roundRect">
            <a:avLst>
              <a:gd name="adj" fmla="val 2627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9" name="Shape 16"/>
          <p:cNvSpPr/>
          <p:nvPr/>
        </p:nvSpPr>
        <p:spPr>
          <a:xfrm>
            <a:off x="3609777" y="3991868"/>
            <a:ext cx="400447" cy="400447"/>
          </a:xfrm>
          <a:prstGeom prst="roundRect">
            <a:avLst>
              <a:gd name="adj" fmla="val 190288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20" name="Text 17"/>
          <p:cNvSpPr/>
          <p:nvPr/>
        </p:nvSpPr>
        <p:spPr>
          <a:xfrm>
            <a:off x="3729931" y="4091980"/>
            <a:ext cx="160139" cy="200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619621" y="4525764"/>
            <a:ext cx="1668562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92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Reversibility</a:t>
            </a:r>
            <a:endParaRPr lang="en-US" sz="1292" dirty="0"/>
          </a:p>
        </p:txBody>
      </p:sp>
      <p:sp>
        <p:nvSpPr>
          <p:cNvPr id="22" name="Text 19"/>
          <p:cNvSpPr/>
          <p:nvPr/>
        </p:nvSpPr>
        <p:spPr>
          <a:xfrm>
            <a:off x="619621" y="4814392"/>
            <a:ext cx="6380758" cy="21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 gap between purchase value and sale value</a:t>
            </a:r>
            <a:endParaRPr lang="en-US" sz="1042" dirty="0"/>
          </a:p>
        </p:txBody>
      </p:sp>
      <p:sp>
        <p:nvSpPr>
          <p:cNvPr id="23" name="Shape 20"/>
          <p:cNvSpPr/>
          <p:nvPr/>
        </p:nvSpPr>
        <p:spPr>
          <a:xfrm>
            <a:off x="467122" y="5514082"/>
            <a:ext cx="6685757" cy="988318"/>
          </a:xfrm>
          <a:prstGeom prst="roundRect">
            <a:avLst>
              <a:gd name="adj" fmla="val 9252"/>
            </a:avLst>
          </a:prstGeom>
          <a:solidFill>
            <a:srgbClr val="403234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24" name="Shape 21"/>
          <p:cNvSpPr/>
          <p:nvPr/>
        </p:nvSpPr>
        <p:spPr>
          <a:xfrm>
            <a:off x="467122" y="5495032"/>
            <a:ext cx="6685757" cy="76200"/>
          </a:xfrm>
          <a:prstGeom prst="roundRect">
            <a:avLst>
              <a:gd name="adj" fmla="val 26277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25" name="Shape 22"/>
          <p:cNvSpPr/>
          <p:nvPr/>
        </p:nvSpPr>
        <p:spPr>
          <a:xfrm>
            <a:off x="3609777" y="5313858"/>
            <a:ext cx="400447" cy="400447"/>
          </a:xfrm>
          <a:prstGeom prst="roundRect">
            <a:avLst>
              <a:gd name="adj" fmla="val 190288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26" name="Text 23"/>
          <p:cNvSpPr/>
          <p:nvPr/>
        </p:nvSpPr>
        <p:spPr>
          <a:xfrm>
            <a:off x="3729931" y="5413970"/>
            <a:ext cx="160139" cy="200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619621" y="5847755"/>
            <a:ext cx="1668562" cy="208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92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Divisibility</a:t>
            </a:r>
            <a:endParaRPr lang="en-US" sz="1292" dirty="0"/>
          </a:p>
        </p:txBody>
      </p:sp>
      <p:sp>
        <p:nvSpPr>
          <p:cNvPr id="28" name="Text 25"/>
          <p:cNvSpPr/>
          <p:nvPr/>
        </p:nvSpPr>
        <p:spPr>
          <a:xfrm>
            <a:off x="619621" y="6136382"/>
            <a:ext cx="6380758" cy="21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042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Can be exchanged in arbitrarily small units</a:t>
            </a:r>
            <a:endParaRPr lang="en-US" sz="1042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534691"/>
            <a:ext cx="5994400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Circularity of Money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1453158" y="304988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Money is liquid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61492" y="3458568"/>
            <a:ext cx="315436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Because it's universally accepted</a:t>
            </a:r>
            <a:endParaRPr lang="en-US" sz="1458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78" y="1503363"/>
            <a:ext cx="3804146" cy="380414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42843" y="2999681"/>
            <a:ext cx="282773" cy="35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42"/>
              </a:lnSpc>
            </a:pPr>
            <a:r>
              <a:rPr lang="en-US" sz="2208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208" dirty="0"/>
          </a:p>
        </p:txBody>
      </p:sp>
      <p:sp>
        <p:nvSpPr>
          <p:cNvPr id="7" name="Text 4"/>
          <p:cNvSpPr/>
          <p:nvPr/>
        </p:nvSpPr>
        <p:spPr>
          <a:xfrm>
            <a:off x="8281492" y="1804690"/>
            <a:ext cx="324901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Money is universally accepted</a:t>
            </a:r>
            <a:endParaRPr lang="en-US" sz="1833" dirty="0"/>
          </a:p>
        </p:txBody>
      </p:sp>
      <p:sp>
        <p:nvSpPr>
          <p:cNvPr id="8" name="Text 5"/>
          <p:cNvSpPr/>
          <p:nvPr/>
        </p:nvSpPr>
        <p:spPr>
          <a:xfrm>
            <a:off x="8281492" y="2508647"/>
            <a:ext cx="324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Because it's the medium of exchange</a:t>
            </a:r>
            <a:endParaRPr lang="en-US" sz="1458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878" y="1503363"/>
            <a:ext cx="3804146" cy="380414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808589" y="2207121"/>
            <a:ext cx="282773" cy="35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42"/>
              </a:lnSpc>
            </a:pPr>
            <a:r>
              <a:rPr lang="en-US" sz="2208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208" dirty="0"/>
          </a:p>
        </p:txBody>
      </p:sp>
      <p:sp>
        <p:nvSpPr>
          <p:cNvPr id="11" name="Text 7"/>
          <p:cNvSpPr/>
          <p:nvPr/>
        </p:nvSpPr>
        <p:spPr>
          <a:xfrm>
            <a:off x="8281492" y="3999707"/>
            <a:ext cx="324901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Money is the medium of exchange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8281492" y="4703664"/>
            <a:ext cx="324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Because it's liquid</a:t>
            </a:r>
            <a:endParaRPr lang="en-US" sz="1458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878" y="1503363"/>
            <a:ext cx="3804146" cy="38041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412111" y="4478932"/>
            <a:ext cx="282773" cy="35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42"/>
              </a:lnSpc>
            </a:pPr>
            <a:r>
              <a:rPr lang="en-US" sz="2208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208" dirty="0"/>
          </a:p>
        </p:txBody>
      </p:sp>
      <p:sp>
        <p:nvSpPr>
          <p:cNvPr id="15" name="Shape 10"/>
          <p:cNvSpPr/>
          <p:nvPr/>
        </p:nvSpPr>
        <p:spPr>
          <a:xfrm>
            <a:off x="661492" y="5520135"/>
            <a:ext cx="10869018" cy="803176"/>
          </a:xfrm>
          <a:prstGeom prst="roundRect">
            <a:avLst>
              <a:gd name="adj" fmla="val 3530"/>
            </a:avLst>
          </a:prstGeom>
          <a:solidFill>
            <a:srgbClr val="372015"/>
          </a:solidFill>
          <a:ln/>
        </p:spPr>
        <p:txBody>
          <a:bodyPr/>
          <a:lstStyle/>
          <a:p>
            <a:endParaRPr lang="en-GB" sz="150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503" y="5819577"/>
            <a:ext cx="236240" cy="1890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75755" y="5756375"/>
            <a:ext cx="1006574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FFFFF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Could any arbitrary object serve as money? No—certain objective properties are necessary.</a:t>
            </a:r>
            <a:endParaRPr lang="en-US" sz="1458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932286"/>
            <a:ext cx="7238405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Objective Properties of Money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92" y="2900958"/>
            <a:ext cx="472480" cy="4724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70211" y="301317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Transportability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1370211" y="3421857"/>
            <a:ext cx="460761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Easy to move from place to place</a:t>
            </a:r>
            <a:endParaRPr lang="en-US" sz="145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4070" y="2900958"/>
            <a:ext cx="472480" cy="472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22790" y="301317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Durability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6922791" y="3421857"/>
            <a:ext cx="460771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Withstands wear and tear over time</a:t>
            </a:r>
            <a:endParaRPr lang="en-US" sz="145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492" y="4102298"/>
            <a:ext cx="472480" cy="472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70211" y="4214515"/>
            <a:ext cx="244455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Inherent Divisibility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1370211" y="4623197"/>
            <a:ext cx="460761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Can be broken into smaller units</a:t>
            </a:r>
            <a:endParaRPr lang="en-US" sz="145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4070" y="4102298"/>
            <a:ext cx="472480" cy="4724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922790" y="421451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Universal Appeal</a:t>
            </a:r>
            <a:endParaRPr lang="en-US" sz="1833" dirty="0"/>
          </a:p>
        </p:txBody>
      </p:sp>
      <p:sp>
        <p:nvSpPr>
          <p:cNvPr id="14" name="Text 8"/>
          <p:cNvSpPr/>
          <p:nvPr/>
        </p:nvSpPr>
        <p:spPr>
          <a:xfrm>
            <a:off x="6922791" y="4623197"/>
            <a:ext cx="460771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Acceptable to all parties in transactions</a:t>
            </a:r>
            <a:endParaRPr lang="en-US" sz="1458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985467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Modern Money: Intrinsically Worthless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3450233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 modern economies, money is created by central banks as an artificial object with no intrinsic value.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661492" y="4267696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Yet it meets all objective criteria to serve as a medium of exchange, fulfilling money's three core functions perfectly.</a:t>
            </a:r>
            <a:endParaRPr lang="en-US" sz="1458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413" y="497682"/>
            <a:ext cx="6138763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42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Measures of Money Supply</a:t>
            </a:r>
            <a:endParaRPr lang="en-US" sz="3542" dirty="0"/>
          </a:p>
        </p:txBody>
      </p:sp>
      <p:sp>
        <p:nvSpPr>
          <p:cNvPr id="3" name="Shape 1"/>
          <p:cNvSpPr/>
          <p:nvPr/>
        </p:nvSpPr>
        <p:spPr>
          <a:xfrm>
            <a:off x="2681882" y="1425179"/>
            <a:ext cx="1365647" cy="1042789"/>
          </a:xfrm>
          <a:prstGeom prst="roundRect">
            <a:avLst>
              <a:gd name="adj" fmla="val 2603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4" name="Text 2"/>
          <p:cNvSpPr/>
          <p:nvPr/>
        </p:nvSpPr>
        <p:spPr>
          <a:xfrm>
            <a:off x="3237409" y="1787525"/>
            <a:ext cx="254496" cy="318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67"/>
              </a:lnSpc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228505" y="1606154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M0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28506" y="1997472"/>
            <a:ext cx="3228479" cy="289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Coins + paper currency (most liquid)</a:t>
            </a:r>
            <a:endParaRPr lang="en-US" sz="1417" dirty="0"/>
          </a:p>
        </p:txBody>
      </p:sp>
      <p:sp>
        <p:nvSpPr>
          <p:cNvPr id="7" name="Shape 5"/>
          <p:cNvSpPr/>
          <p:nvPr/>
        </p:nvSpPr>
        <p:spPr>
          <a:xfrm>
            <a:off x="4138018" y="2455268"/>
            <a:ext cx="7330083" cy="12700"/>
          </a:xfrm>
          <a:prstGeom prst="roundRect">
            <a:avLst>
              <a:gd name="adj" fmla="val 213755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8" name="Shape 6"/>
          <p:cNvSpPr/>
          <p:nvPr/>
        </p:nvSpPr>
        <p:spPr>
          <a:xfrm>
            <a:off x="1999060" y="2558456"/>
            <a:ext cx="2731294" cy="1042789"/>
          </a:xfrm>
          <a:prstGeom prst="roundRect">
            <a:avLst>
              <a:gd name="adj" fmla="val 2603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9" name="Text 7"/>
          <p:cNvSpPr/>
          <p:nvPr/>
        </p:nvSpPr>
        <p:spPr>
          <a:xfrm>
            <a:off x="3237409" y="2920802"/>
            <a:ext cx="254496" cy="318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67"/>
              </a:lnSpc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911329" y="2739430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911328" y="3130748"/>
            <a:ext cx="4222552" cy="289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M0 + demand deposits (conventional definition)</a:t>
            </a:r>
            <a:endParaRPr lang="en-US" sz="1417" dirty="0"/>
          </a:p>
        </p:txBody>
      </p:sp>
      <p:sp>
        <p:nvSpPr>
          <p:cNvPr id="12" name="Shape 10"/>
          <p:cNvSpPr/>
          <p:nvPr/>
        </p:nvSpPr>
        <p:spPr>
          <a:xfrm>
            <a:off x="4820841" y="3588544"/>
            <a:ext cx="6647259" cy="12700"/>
          </a:xfrm>
          <a:prstGeom prst="roundRect">
            <a:avLst>
              <a:gd name="adj" fmla="val 213755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3" name="Shape 11"/>
          <p:cNvSpPr/>
          <p:nvPr/>
        </p:nvSpPr>
        <p:spPr>
          <a:xfrm>
            <a:off x="1316236" y="3691732"/>
            <a:ext cx="4096941" cy="1042789"/>
          </a:xfrm>
          <a:prstGeom prst="roundRect">
            <a:avLst>
              <a:gd name="adj" fmla="val 2603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4" name="Text 12"/>
          <p:cNvSpPr/>
          <p:nvPr/>
        </p:nvSpPr>
        <p:spPr>
          <a:xfrm>
            <a:off x="3237409" y="4054078"/>
            <a:ext cx="254496" cy="318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67"/>
              </a:lnSpc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594152" y="3872707"/>
            <a:ext cx="1903413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M2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594152" y="4264025"/>
            <a:ext cx="1903413" cy="289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M1 + savings deposits</a:t>
            </a:r>
            <a:endParaRPr lang="en-US" sz="1417" dirty="0"/>
          </a:p>
        </p:txBody>
      </p:sp>
      <p:sp>
        <p:nvSpPr>
          <p:cNvPr id="17" name="Shape 15"/>
          <p:cNvSpPr/>
          <p:nvPr/>
        </p:nvSpPr>
        <p:spPr>
          <a:xfrm>
            <a:off x="5503665" y="4721820"/>
            <a:ext cx="5964436" cy="12700"/>
          </a:xfrm>
          <a:prstGeom prst="roundRect">
            <a:avLst>
              <a:gd name="adj" fmla="val 213755"/>
            </a:avLst>
          </a:prstGeom>
          <a:solidFill>
            <a:srgbClr val="786A6C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8" name="Shape 16"/>
          <p:cNvSpPr/>
          <p:nvPr/>
        </p:nvSpPr>
        <p:spPr>
          <a:xfrm>
            <a:off x="633413" y="4825008"/>
            <a:ext cx="5462588" cy="1042789"/>
          </a:xfrm>
          <a:prstGeom prst="roundRect">
            <a:avLst>
              <a:gd name="adj" fmla="val 2603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9" name="Text 17"/>
          <p:cNvSpPr/>
          <p:nvPr/>
        </p:nvSpPr>
        <p:spPr>
          <a:xfrm>
            <a:off x="3237409" y="5187355"/>
            <a:ext cx="254496" cy="318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67"/>
              </a:lnSpc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6276975" y="5005983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Higher Aggregates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276975" y="5397302"/>
            <a:ext cx="2928938" cy="289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Less liquid, more reward-bearing</a:t>
            </a:r>
            <a:endParaRPr lang="en-US" sz="1417" dirty="0"/>
          </a:p>
        </p:txBody>
      </p:sp>
      <p:sp>
        <p:nvSpPr>
          <p:cNvPr id="22" name="Text 20"/>
          <p:cNvSpPr/>
          <p:nvPr/>
        </p:nvSpPr>
        <p:spPr>
          <a:xfrm>
            <a:off x="633413" y="6071394"/>
            <a:ext cx="10925175" cy="289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As we move to higher aggregates, liquidity shrinks and pecuniary rewards grow.</a:t>
            </a:r>
            <a:endParaRPr lang="en-US" sz="1417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807" y="408385"/>
            <a:ext cx="5875139" cy="464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25"/>
              </a:lnSpc>
            </a:pPr>
            <a:r>
              <a:rPr lang="en-US" sz="2917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Liquidity-Interest Tradeoff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519807" y="1228824"/>
            <a:ext cx="5395019" cy="47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People must decide how to store value between interest-bearing assets and money.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519807" y="1837730"/>
            <a:ext cx="5395019" cy="475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decision involves </a:t>
            </a:r>
            <a:r>
              <a:rPr lang="en-US" sz="1167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trading off liquidity for interest</a:t>
            </a:r>
            <a:r>
              <a:rPr lang="en-US" sz="116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(a shorthand for any pecuniary reward).</a:t>
            </a:r>
            <a:endParaRPr lang="en-US" sz="116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24" y="1262261"/>
            <a:ext cx="5395019" cy="53950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9807" y="6991449"/>
            <a:ext cx="11152386" cy="237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16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This tradeoff is central to understanding money's macroeconomic role.</a:t>
            </a:r>
            <a:endParaRPr lang="en-US" sz="1167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1492" y="2474119"/>
            <a:ext cx="1093490" cy="355203"/>
          </a:xfrm>
          <a:prstGeom prst="roundRect">
            <a:avLst>
              <a:gd name="adj" fmla="val 6386"/>
            </a:avLst>
          </a:prstGeom>
          <a:solidFill>
            <a:srgbClr val="372015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4" name="Text 1"/>
          <p:cNvSpPr/>
          <p:nvPr/>
        </p:nvSpPr>
        <p:spPr>
          <a:xfrm>
            <a:off x="774899" y="2530773"/>
            <a:ext cx="866676" cy="241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CHAPTER 4</a:t>
            </a:r>
            <a:endParaRPr lang="en-US" sz="1167" dirty="0"/>
          </a:p>
        </p:txBody>
      </p:sp>
      <p:sp>
        <p:nvSpPr>
          <p:cNvPr id="5" name="Text 2"/>
          <p:cNvSpPr/>
          <p:nvPr/>
        </p:nvSpPr>
        <p:spPr>
          <a:xfrm>
            <a:off x="661492" y="2904927"/>
            <a:ext cx="556250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Keynes vs. The Classics</a:t>
            </a:r>
            <a:endParaRPr lang="en-US" sz="3708" dirty="0"/>
          </a:p>
        </p:txBody>
      </p:sp>
      <p:sp>
        <p:nvSpPr>
          <p:cNvPr id="6" name="Text 3"/>
          <p:cNvSpPr/>
          <p:nvPr/>
        </p:nvSpPr>
        <p:spPr>
          <a:xfrm>
            <a:off x="661492" y="3779044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Two fundamentally different views on money's macroeconomic importance</a:t>
            </a:r>
            <a:endParaRPr lang="en-US" sz="1458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572022"/>
            <a:ext cx="482500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Keynesian View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61492" y="2540694"/>
            <a:ext cx="3496965" cy="2745283"/>
          </a:xfrm>
          <a:prstGeom prst="roundRect">
            <a:avLst>
              <a:gd name="adj" fmla="val 1033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4" name="Shape 2"/>
          <p:cNvSpPr/>
          <p:nvPr/>
        </p:nvSpPr>
        <p:spPr>
          <a:xfrm>
            <a:off x="850503" y="2729707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475" y="2885579"/>
            <a:ext cx="255092" cy="2550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0503" y="3485753"/>
            <a:ext cx="3118942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Money as More Than Exchange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850503" y="4189710"/>
            <a:ext cx="3118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Money's role extends beyond being a medium of exchange or unit of account</a:t>
            </a:r>
            <a:endParaRPr lang="en-US" sz="1458" dirty="0"/>
          </a:p>
        </p:txBody>
      </p:sp>
      <p:sp>
        <p:nvSpPr>
          <p:cNvPr id="8" name="Shape 5"/>
          <p:cNvSpPr/>
          <p:nvPr/>
        </p:nvSpPr>
        <p:spPr>
          <a:xfrm>
            <a:off x="4347468" y="2540694"/>
            <a:ext cx="3496965" cy="2745283"/>
          </a:xfrm>
          <a:prstGeom prst="roundRect">
            <a:avLst>
              <a:gd name="adj" fmla="val 1033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9" name="Shape 6"/>
          <p:cNvSpPr/>
          <p:nvPr/>
        </p:nvSpPr>
        <p:spPr>
          <a:xfrm>
            <a:off x="4536480" y="2729707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2452" y="2885579"/>
            <a:ext cx="255092" cy="25509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536480" y="348575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Spillover Effects</a:t>
            </a:r>
            <a:endParaRPr lang="en-US" sz="1833" dirty="0"/>
          </a:p>
        </p:txBody>
      </p:sp>
      <p:sp>
        <p:nvSpPr>
          <p:cNvPr id="12" name="Text 8"/>
          <p:cNvSpPr/>
          <p:nvPr/>
        </p:nvSpPr>
        <p:spPr>
          <a:xfrm>
            <a:off x="4536480" y="3894435"/>
            <a:ext cx="3118942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Money interacts with other markets through liquidity demand spillovers</a:t>
            </a:r>
            <a:endParaRPr lang="en-US" sz="1458" dirty="0"/>
          </a:p>
        </p:txBody>
      </p:sp>
      <p:sp>
        <p:nvSpPr>
          <p:cNvPr id="13" name="Shape 9"/>
          <p:cNvSpPr/>
          <p:nvPr/>
        </p:nvSpPr>
        <p:spPr>
          <a:xfrm>
            <a:off x="8033444" y="2540694"/>
            <a:ext cx="3496965" cy="2745283"/>
          </a:xfrm>
          <a:prstGeom prst="roundRect">
            <a:avLst>
              <a:gd name="adj" fmla="val 1033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4" name="Shape 10"/>
          <p:cNvSpPr/>
          <p:nvPr/>
        </p:nvSpPr>
        <p:spPr>
          <a:xfrm>
            <a:off x="8222457" y="2729707"/>
            <a:ext cx="567035" cy="567035"/>
          </a:xfrm>
          <a:prstGeom prst="roundRect">
            <a:avLst>
              <a:gd name="adj" fmla="val 13436980"/>
            </a:avLst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8428" y="2885579"/>
            <a:ext cx="255092" cy="25509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222457" y="3485753"/>
            <a:ext cx="270222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Real Economic Impact</a:t>
            </a:r>
            <a:endParaRPr lang="en-US" sz="1833" dirty="0"/>
          </a:p>
        </p:txBody>
      </p:sp>
      <p:sp>
        <p:nvSpPr>
          <p:cNvPr id="17" name="Text 12"/>
          <p:cNvSpPr/>
          <p:nvPr/>
        </p:nvSpPr>
        <p:spPr>
          <a:xfrm>
            <a:off x="8222457" y="3894435"/>
            <a:ext cx="311894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Greater liquidity desire can lower demand for assets and goods</a:t>
            </a:r>
            <a:endParaRPr lang="en-US" sz="1458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212850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Classical View: Money as a Veil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61492" y="2677617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Classical school focused on the medium of exchange role and downplayed spillover effects.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944960" y="3707706"/>
            <a:ext cx="601354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Money is a </a:t>
            </a: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"veil"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which appears important on the surface but has no effect on real economic activity.</a:t>
            </a:r>
            <a:endParaRPr lang="en-US" sz="1458" dirty="0"/>
          </a:p>
        </p:txBody>
      </p:sp>
      <p:sp>
        <p:nvSpPr>
          <p:cNvPr id="6" name="Shape 3"/>
          <p:cNvSpPr/>
          <p:nvPr/>
        </p:nvSpPr>
        <p:spPr>
          <a:xfrm>
            <a:off x="661492" y="3495081"/>
            <a:ext cx="25400" cy="1030089"/>
          </a:xfrm>
          <a:prstGeom prst="rect">
            <a:avLst/>
          </a:prstGeom>
          <a:solidFill>
            <a:srgbClr val="E2C2B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7" name="Text 4"/>
          <p:cNvSpPr/>
          <p:nvPr/>
        </p:nvSpPr>
        <p:spPr>
          <a:xfrm>
            <a:off x="661492" y="4737794"/>
            <a:ext cx="629701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 the three-trader example, the exact quantity of money was arbitrary—whether 1 unit or 5 units, the real trades remained the same.</a:t>
            </a:r>
            <a:endParaRPr lang="en-US" sz="145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2E556C-74E0-4B33-A7A7-907A87E8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360997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64EDF9-0B41-44F1-94D9-E00FA6840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4" y="0"/>
            <a:ext cx="8582025" cy="6857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906C2A-E81E-4361-AC0D-1D6DAC774DAC}"/>
              </a:ext>
            </a:extLst>
          </p:cNvPr>
          <p:cNvSpPr txBox="1"/>
          <p:nvPr/>
        </p:nvSpPr>
        <p:spPr>
          <a:xfrm>
            <a:off x="2335809" y="3097864"/>
            <a:ext cx="80152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PAPER (TANG DYNASTY, 600 CE)</a:t>
            </a:r>
          </a:p>
          <a:p>
            <a:pPr marL="342900" indent="-342900">
              <a:buAutoNum type="arabicPeriod"/>
            </a:pP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STATE MONOPOLY (SONG DYNASTY, 1000 CE)</a:t>
            </a:r>
          </a:p>
          <a:p>
            <a:pPr marL="342900" indent="-342900">
              <a:buAutoNum type="arabicPeriod"/>
            </a:pP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FIAT ISSUANCE (CHIN AND YUEN DYNASTIES, 1115-1368 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EE307-2ED1-4523-A749-F5361405492E}"/>
              </a:ext>
            </a:extLst>
          </p:cNvPr>
          <p:cNvSpPr txBox="1"/>
          <p:nvPr/>
        </p:nvSpPr>
        <p:spPr>
          <a:xfrm>
            <a:off x="1264965" y="1647281"/>
            <a:ext cx="9662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CHINA IS WHERE MONEY ACQUIRED THREE MODERN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769F92-2270-4D7C-B281-8BA960BEB37B}"/>
              </a:ext>
            </a:extLst>
          </p:cNvPr>
          <p:cNvSpPr txBox="1"/>
          <p:nvPr/>
        </p:nvSpPr>
        <p:spPr>
          <a:xfrm>
            <a:off x="1880402" y="5501614"/>
            <a:ext cx="766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BUT IT DID NOT LAST (OVER ISSUANCE)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2C7C0-CFE8-DE4A-BE8A-E220AB3BDF1F}"/>
              </a:ext>
            </a:extLst>
          </p:cNvPr>
          <p:cNvSpPr txBox="1"/>
          <p:nvPr/>
        </p:nvSpPr>
        <p:spPr>
          <a:xfrm>
            <a:off x="3616293" y="532174"/>
            <a:ext cx="4192879" cy="710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PAPER AS CURRENCY</a:t>
            </a:r>
          </a:p>
        </p:txBody>
      </p:sp>
    </p:spTree>
    <p:extLst>
      <p:ext uri="{BB962C8B-B14F-4D97-AF65-F5344CB8AC3E}">
        <p14:creationId xmlns:p14="http://schemas.microsoft.com/office/powerpoint/2010/main" val="100684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144291"/>
            <a:ext cx="744964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Quantity of Money Matters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2112963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 macroeconomic debates, the </a:t>
            </a:r>
            <a:r>
              <a:rPr lang="en-US" sz="1458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quantity of money</a:t>
            </a: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—the level of money supply—plays a central role.</a:t>
            </a:r>
            <a:endParaRPr lang="en-US" sz="1458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628007"/>
            <a:ext cx="945058" cy="11340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95562" y="281701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Classical View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1795562" y="3225701"/>
            <a:ext cx="973494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Money quantity irrelevant to real outcomes</a:t>
            </a:r>
            <a:endParaRPr lang="en-US" sz="145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3762078"/>
            <a:ext cx="945058" cy="11340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95562" y="395108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Keynesian View</a:t>
            </a:r>
            <a:endParaRPr lang="en-US" sz="1833" dirty="0"/>
          </a:p>
        </p:txBody>
      </p:sp>
      <p:sp>
        <p:nvSpPr>
          <p:cNvPr id="9" name="Text 5"/>
          <p:cNvSpPr/>
          <p:nvPr/>
        </p:nvSpPr>
        <p:spPr>
          <a:xfrm>
            <a:off x="1795562" y="4359771"/>
            <a:ext cx="973494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Money quantity affects real economic activity through liquidity effects</a:t>
            </a:r>
            <a:endParaRPr lang="en-US" sz="1458" dirty="0"/>
          </a:p>
        </p:txBody>
      </p:sp>
      <p:sp>
        <p:nvSpPr>
          <p:cNvPr id="10" name="Text 6"/>
          <p:cNvSpPr/>
          <p:nvPr/>
        </p:nvSpPr>
        <p:spPr>
          <a:xfrm>
            <a:off x="661492" y="5108774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rest of this module examines debates emerging from these divergent views on money's macroeconomic importance.</a:t>
            </a:r>
            <a:endParaRPr lang="en-US" sz="1458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905820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Takeaways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3779937"/>
            <a:ext cx="425252" cy="42525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5" name="Text 2"/>
          <p:cNvSpPr/>
          <p:nvPr/>
        </p:nvSpPr>
        <p:spPr>
          <a:xfrm>
            <a:off x="1275755" y="384482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Three Functions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1275755" y="4253508"/>
            <a:ext cx="470207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Money serves as unit of account, medium of exchange, and store of value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6214070" y="3779937"/>
            <a:ext cx="425252" cy="42525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8" name="Text 5"/>
          <p:cNvSpPr/>
          <p:nvPr/>
        </p:nvSpPr>
        <p:spPr>
          <a:xfrm>
            <a:off x="6828334" y="384482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Efficiency Gains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6828333" y="4253508"/>
            <a:ext cx="4702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Money dramatically reduces transaction costs compared to barter systems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661492" y="5236369"/>
            <a:ext cx="425252" cy="42525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1" name="Text 8"/>
          <p:cNvSpPr/>
          <p:nvPr/>
        </p:nvSpPr>
        <p:spPr>
          <a:xfrm>
            <a:off x="1275755" y="5301258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Liquidity Premium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1275755" y="5709940"/>
            <a:ext cx="4702076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People hold money despite opportunity cost because of its superior liquidity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6214070" y="5236369"/>
            <a:ext cx="425252" cy="425252"/>
          </a:xfrm>
          <a:prstGeom prst="roundRect">
            <a:avLst>
              <a:gd name="adj" fmla="val 6667"/>
            </a:avLst>
          </a:prstGeom>
          <a:solidFill>
            <a:srgbClr val="5F5153"/>
          </a:solidFill>
          <a:ln/>
        </p:spPr>
        <p:txBody>
          <a:bodyPr/>
          <a:lstStyle/>
          <a:p>
            <a:endParaRPr lang="en-GB" sz="1500"/>
          </a:p>
        </p:txBody>
      </p:sp>
      <p:sp>
        <p:nvSpPr>
          <p:cNvPr id="14" name="Text 11"/>
          <p:cNvSpPr/>
          <p:nvPr/>
        </p:nvSpPr>
        <p:spPr>
          <a:xfrm>
            <a:off x="6828333" y="5301258"/>
            <a:ext cx="295890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Macroeconomic Debates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6828333" y="5709940"/>
            <a:ext cx="4702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Keynes and Classics disagree on whether money affects real economic activity</a:t>
            </a:r>
            <a:endParaRPr lang="en-US" sz="145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E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8FF7B-591C-4771-A6D2-3931B1DD5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" y="-1"/>
            <a:ext cx="12104077" cy="542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B59FF1-9D4D-4D5C-A391-C398AF6760B1}"/>
              </a:ext>
            </a:extLst>
          </p:cNvPr>
          <p:cNvSpPr txBox="1"/>
          <p:nvPr/>
        </p:nvSpPr>
        <p:spPr>
          <a:xfrm>
            <a:off x="1864703" y="5547213"/>
            <a:ext cx="854984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WHAT IS UNUSUAL ABOUT THIS $20 NOTE? </a:t>
            </a:r>
          </a:p>
        </p:txBody>
      </p:sp>
    </p:spTree>
    <p:extLst>
      <p:ext uri="{BB962C8B-B14F-4D97-AF65-F5344CB8AC3E}">
        <p14:creationId xmlns:p14="http://schemas.microsoft.com/office/powerpoint/2010/main" val="20754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1F37A-ACB5-4843-A7ED-B993463DCE75}"/>
              </a:ext>
            </a:extLst>
          </p:cNvPr>
          <p:cNvSpPr txBox="1"/>
          <p:nvPr/>
        </p:nvSpPr>
        <p:spPr>
          <a:xfrm>
            <a:off x="2197051" y="1705036"/>
            <a:ext cx="1558440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inches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5F863-C7A7-44AE-B6AA-B64D9AAB7BA9}"/>
              </a:ext>
            </a:extLst>
          </p:cNvPr>
          <p:cNvSpPr txBox="1"/>
          <p:nvPr/>
        </p:nvSpPr>
        <p:spPr>
          <a:xfrm>
            <a:off x="3270738" y="2579077"/>
            <a:ext cx="12186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i="1" dirty="0">
                <a:solidFill>
                  <a:schemeClr val="accent2">
                    <a:lumMod val="50000"/>
                  </a:schemeClr>
                </a:solidFill>
                <a:latin typeface="Bauhaus 93" panose="04030905020B02020C02" pitchFamily="82" charset="0"/>
              </a:rPr>
              <a:t>Kg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FABE6-7BF5-44FE-BA04-05113FDF5C57}"/>
              </a:ext>
            </a:extLst>
          </p:cNvPr>
          <p:cNvSpPr txBox="1"/>
          <p:nvPr/>
        </p:nvSpPr>
        <p:spPr>
          <a:xfrm>
            <a:off x="507731" y="1775441"/>
            <a:ext cx="1218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OUNCES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910AA-39EB-4D90-856E-E8EAC4039E0A}"/>
              </a:ext>
            </a:extLst>
          </p:cNvPr>
          <p:cNvSpPr txBox="1"/>
          <p:nvPr/>
        </p:nvSpPr>
        <p:spPr>
          <a:xfrm>
            <a:off x="5038569" y="1694199"/>
            <a:ext cx="681597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$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3BB68-F667-4CD3-B4D8-417669EC5024}"/>
              </a:ext>
            </a:extLst>
          </p:cNvPr>
          <p:cNvSpPr txBox="1"/>
          <p:nvPr/>
        </p:nvSpPr>
        <p:spPr>
          <a:xfrm>
            <a:off x="9061826" y="4260411"/>
            <a:ext cx="2444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 i="1" dirty="0">
                <a:solidFill>
                  <a:srgbClr val="0070C0"/>
                </a:solidFill>
              </a:rPr>
              <a:t>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AF20B-97E9-4962-9693-9A180594E107}"/>
              </a:ext>
            </a:extLst>
          </p:cNvPr>
          <p:cNvSpPr txBox="1"/>
          <p:nvPr/>
        </p:nvSpPr>
        <p:spPr>
          <a:xfrm>
            <a:off x="5009295" y="3316449"/>
            <a:ext cx="19383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rgbClr val="FF0000"/>
                </a:solidFill>
                <a:latin typeface="Showcard Gothic" panose="04020904020102020604" pitchFamily="82" charset="0"/>
              </a:rPr>
              <a:t>Feet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2AF237-000E-49DB-B8EA-E982715E03B3}"/>
              </a:ext>
            </a:extLst>
          </p:cNvPr>
          <p:cNvSpPr txBox="1"/>
          <p:nvPr/>
        </p:nvSpPr>
        <p:spPr>
          <a:xfrm>
            <a:off x="3880039" y="750277"/>
            <a:ext cx="1722908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99D97-F9E1-41C2-AFAF-F6FFB0805B30}"/>
              </a:ext>
            </a:extLst>
          </p:cNvPr>
          <p:cNvSpPr txBox="1"/>
          <p:nvPr/>
        </p:nvSpPr>
        <p:spPr>
          <a:xfrm>
            <a:off x="228819" y="4040808"/>
            <a:ext cx="4780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i="1" dirty="0">
                <a:solidFill>
                  <a:srgbClr val="0070C0"/>
                </a:solidFill>
                <a:latin typeface="Engravers MT" panose="02090707080505020304" pitchFamily="18" charset="0"/>
              </a:rPr>
              <a:t>YEARS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32391-6E6B-45C1-9D36-BAC907534969}"/>
              </a:ext>
            </a:extLst>
          </p:cNvPr>
          <p:cNvSpPr txBox="1"/>
          <p:nvPr/>
        </p:nvSpPr>
        <p:spPr>
          <a:xfrm>
            <a:off x="7561298" y="493641"/>
            <a:ext cx="3465564" cy="101566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6000" b="1" i="1" dirty="0">
                <a:solidFill>
                  <a:srgbClr val="FF0000"/>
                </a:solidFill>
                <a:latin typeface="Gill Sans Ultra Bold" panose="020B0A02020104020203" pitchFamily="34" charset="0"/>
              </a:rPr>
              <a:t>Metres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C5779-400B-4A52-957D-66B352A1B678}"/>
              </a:ext>
            </a:extLst>
          </p:cNvPr>
          <p:cNvSpPr txBox="1"/>
          <p:nvPr/>
        </p:nvSpPr>
        <p:spPr>
          <a:xfrm>
            <a:off x="1011169" y="2767207"/>
            <a:ext cx="1186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chemeClr val="accent6">
                    <a:lumMod val="75000"/>
                  </a:schemeClr>
                </a:solidFill>
                <a:latin typeface="Goudy Stout" panose="0202090407030B020401" pitchFamily="18" charset="0"/>
              </a:rPr>
              <a:t>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9BA0E-6A07-4B69-B6D7-14EE797182F0}"/>
              </a:ext>
            </a:extLst>
          </p:cNvPr>
          <p:cNvSpPr txBox="1"/>
          <p:nvPr/>
        </p:nvSpPr>
        <p:spPr>
          <a:xfrm>
            <a:off x="6947646" y="3525520"/>
            <a:ext cx="21371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i="1" dirty="0">
                <a:solidFill>
                  <a:schemeClr val="accent6">
                    <a:lumMod val="75000"/>
                  </a:schemeClr>
                </a:solidFill>
              </a:rPr>
              <a:t>€uros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617320-FAA9-4FE8-B89A-C4B6890CB74F}"/>
              </a:ext>
            </a:extLst>
          </p:cNvPr>
          <p:cNvSpPr txBox="1"/>
          <p:nvPr/>
        </p:nvSpPr>
        <p:spPr>
          <a:xfrm>
            <a:off x="8011795" y="2674808"/>
            <a:ext cx="34948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 i="1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Pounds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065220-B474-4BAA-B9C5-A095B04346E1}"/>
              </a:ext>
            </a:extLst>
          </p:cNvPr>
          <p:cNvSpPr txBox="1"/>
          <p:nvPr/>
        </p:nvSpPr>
        <p:spPr>
          <a:xfrm>
            <a:off x="6579341" y="15624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i="1" dirty="0">
                <a:solidFill>
                  <a:srgbClr val="0070C0"/>
                </a:solidFill>
                <a:latin typeface="Algerian" panose="04020705040A02060702" pitchFamily="82" charset="0"/>
              </a:rPr>
              <a:t>minutes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0C015D-53C7-4628-9A21-AE757DBBA8BB}"/>
              </a:ext>
            </a:extLst>
          </p:cNvPr>
          <p:cNvSpPr txBox="1"/>
          <p:nvPr/>
        </p:nvSpPr>
        <p:spPr>
          <a:xfrm>
            <a:off x="1011169" y="399710"/>
            <a:ext cx="1661032" cy="101566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6000" b="1" i="1" dirty="0">
                <a:solidFill>
                  <a:srgbClr val="0070C0"/>
                </a:solidFill>
              </a:rPr>
              <a:t>days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A08D5-5BE3-4872-B489-7826F9BD6D73}"/>
              </a:ext>
            </a:extLst>
          </p:cNvPr>
          <p:cNvSpPr txBox="1"/>
          <p:nvPr/>
        </p:nvSpPr>
        <p:spPr>
          <a:xfrm>
            <a:off x="5978470" y="4860575"/>
            <a:ext cx="156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>
                <a:solidFill>
                  <a:srgbClr val="7030A0"/>
                </a:solidFill>
                <a:latin typeface="Bernard MT Condensed" panose="02050806060905020404" pitchFamily="18" charset="0"/>
              </a:rPr>
              <a:t>degrees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53ED9-001F-4939-A223-C46B32929A57}"/>
              </a:ext>
            </a:extLst>
          </p:cNvPr>
          <p:cNvSpPr txBox="1"/>
          <p:nvPr/>
        </p:nvSpPr>
        <p:spPr>
          <a:xfrm>
            <a:off x="9437077" y="1581926"/>
            <a:ext cx="2559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i="1" dirty="0">
                <a:solidFill>
                  <a:srgbClr val="7030A0"/>
                </a:solidFill>
                <a:latin typeface="Matura MT Script Capitals" panose="03020802060602070202" pitchFamily="66" charset="0"/>
              </a:rPr>
              <a:t>radians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92FC97-46A7-4D98-86EF-63D2C15CAAE2}"/>
              </a:ext>
            </a:extLst>
          </p:cNvPr>
          <p:cNvSpPr txBox="1"/>
          <p:nvPr/>
        </p:nvSpPr>
        <p:spPr>
          <a:xfrm>
            <a:off x="406363" y="5733965"/>
            <a:ext cx="11024428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4800" b="1" i="1" dirty="0"/>
              <a:t>WHAT DO THE ABOVE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40231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12EAC-EFA3-4DD9-A9E5-DE37C6C6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5654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7B89E-1712-4FC0-9611-7D8F4F597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44" y="3429000"/>
            <a:ext cx="683545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4AFB8-A46A-4221-A6E3-963DB78AD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44" y="0"/>
            <a:ext cx="6835456" cy="3429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E9D44-287D-4E60-9DF5-74649BFBA3BE}"/>
              </a:ext>
            </a:extLst>
          </p:cNvPr>
          <p:cNvSpPr txBox="1"/>
          <p:nvPr/>
        </p:nvSpPr>
        <p:spPr>
          <a:xfrm>
            <a:off x="629955" y="4517639"/>
            <a:ext cx="40966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Mesopotamian Cuneiform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Tablet, 3500 BCE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E9BF8-49B1-4E96-8E11-B7697C49AF06}"/>
              </a:ext>
            </a:extLst>
          </p:cNvPr>
          <p:cNvSpPr txBox="1"/>
          <p:nvPr/>
        </p:nvSpPr>
        <p:spPr>
          <a:xfrm>
            <a:off x="6811107" y="1175891"/>
            <a:ext cx="37200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Mesopotamian Bulla</a:t>
            </a:r>
          </a:p>
          <a:p>
            <a:r>
              <a:rPr lang="en-GB" sz="3200" b="1" dirty="0">
                <a:solidFill>
                  <a:schemeClr val="bg1"/>
                </a:solidFill>
              </a:rPr>
              <a:t>6000 BCE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9EBA1-962C-4F46-81E2-E5EAB43CBB3F}"/>
              </a:ext>
            </a:extLst>
          </p:cNvPr>
          <p:cNvSpPr txBox="1"/>
          <p:nvPr/>
        </p:nvSpPr>
        <p:spPr>
          <a:xfrm>
            <a:off x="5855043" y="6025489"/>
            <a:ext cx="5838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Congolese Tally Sticks, 18000 BCE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C446F-D8E9-4EAB-840E-9E55754BEAB0}"/>
              </a:ext>
            </a:extLst>
          </p:cNvPr>
          <p:cNvSpPr txBox="1"/>
          <p:nvPr/>
        </p:nvSpPr>
        <p:spPr>
          <a:xfrm>
            <a:off x="3376246" y="3198926"/>
            <a:ext cx="6348726" cy="70788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Ancient Accounting Methods</a:t>
            </a:r>
          </a:p>
        </p:txBody>
      </p:sp>
    </p:spTree>
    <p:extLst>
      <p:ext uri="{BB962C8B-B14F-4D97-AF65-F5344CB8AC3E}">
        <p14:creationId xmlns:p14="http://schemas.microsoft.com/office/powerpoint/2010/main" val="5685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559BA0-4DA9-4ECF-A62A-F69965128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02876"/>
              </p:ext>
            </p:extLst>
          </p:nvPr>
        </p:nvGraphicFramePr>
        <p:xfrm>
          <a:off x="3446321" y="67113"/>
          <a:ext cx="4966887" cy="6600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2574">
                  <a:extLst>
                    <a:ext uri="{9D8B030D-6E8A-4147-A177-3AD203B41FA5}">
                      <a16:colId xmlns:a16="http://schemas.microsoft.com/office/drawing/2014/main" val="2701422157"/>
                    </a:ext>
                  </a:extLst>
                </a:gridCol>
                <a:gridCol w="3304313">
                  <a:extLst>
                    <a:ext uri="{9D8B030D-6E8A-4147-A177-3AD203B41FA5}">
                      <a16:colId xmlns:a16="http://schemas.microsoft.com/office/drawing/2014/main" val="1577885502"/>
                    </a:ext>
                  </a:extLst>
                </a:gridCol>
              </a:tblGrid>
              <a:tr h="968746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GB" sz="2800" b="1" u="none" strike="noStrike" dirty="0">
                          <a:effectLst/>
                        </a:rPr>
                        <a:t>Gross national income at current prices (million GBP)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85" marR="6085" marT="608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085" marR="6085" marT="6085" marB="0"/>
                </a:tc>
                <a:extLst>
                  <a:ext uri="{0D108BD9-81ED-4DB2-BD59-A6C34878D82A}">
                    <a16:rowId xmlns:a16="http://schemas.microsoft.com/office/drawing/2014/main" val="2997053703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2123051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9876494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effectLst/>
                          <a:latin typeface="Arial" panose="020B0604020202020204" pitchFamily="34" charset="0"/>
                        </a:rPr>
                        <a:t>2231667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6586032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effectLst/>
                          <a:latin typeface="Arial" panose="020B0604020202020204" pitchFamily="34" charset="0"/>
                        </a:rPr>
                        <a:t>2058523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8892202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effectLst/>
                          <a:latin typeface="Arial" panose="020B0604020202020204" pitchFamily="34" charset="0"/>
                        </a:rPr>
                        <a:t>2299051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510999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effectLst/>
                          <a:latin typeface="Arial" panose="020B0604020202020204" pitchFamily="34" charset="0"/>
                        </a:rPr>
                        <a:t>2540238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6257371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2698611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85654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0ED987-8210-49D8-981A-33D463035CDF}"/>
              </a:ext>
            </a:extLst>
          </p:cNvPr>
          <p:cNvSpPr txBox="1"/>
          <p:nvPr/>
        </p:nvSpPr>
        <p:spPr>
          <a:xfrm>
            <a:off x="973112" y="5979746"/>
            <a:ext cx="49464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600" b="1" dirty="0"/>
              <a:t>MODERN ACCOUNTING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5BC9F-16C1-4EAF-A8B1-2A8BE832B40A}"/>
              </a:ext>
            </a:extLst>
          </p:cNvPr>
          <p:cNvSpPr txBox="1"/>
          <p:nvPr/>
        </p:nvSpPr>
        <p:spPr>
          <a:xfrm>
            <a:off x="5926771" y="5979746"/>
            <a:ext cx="53903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600" b="1" dirty="0"/>
              <a:t>WHAT</a:t>
            </a:r>
            <a:r>
              <a:rPr lang="en-GB" sz="3200" b="1" dirty="0"/>
              <a:t> </a:t>
            </a:r>
            <a:r>
              <a:rPr lang="en-GB" sz="3600" b="1" dirty="0"/>
              <a:t>IS THE BIG CHANGE?</a:t>
            </a:r>
          </a:p>
        </p:txBody>
      </p:sp>
    </p:spTree>
    <p:extLst>
      <p:ext uri="{BB962C8B-B14F-4D97-AF65-F5344CB8AC3E}">
        <p14:creationId xmlns:p14="http://schemas.microsoft.com/office/powerpoint/2010/main" val="235799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9A2D26-EC55-7B45-B68F-C795A2F29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393" y="3429000"/>
            <a:ext cx="5875607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E6638-FCD8-4542-8309-BB81759EE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316392" cy="357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882D1-4D31-7549-A5EE-C29489FF6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3194"/>
            <a:ext cx="6316393" cy="3284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E0798-A6FD-704D-8AA0-C83164BC5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393" y="0"/>
            <a:ext cx="5875606" cy="3573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E0ED8-9AD6-D846-8F50-0DD4B3BD9686}"/>
              </a:ext>
            </a:extLst>
          </p:cNvPr>
          <p:cNvSpPr txBox="1"/>
          <p:nvPr/>
        </p:nvSpPr>
        <p:spPr>
          <a:xfrm>
            <a:off x="2189434" y="2903731"/>
            <a:ext cx="898111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b="1" dirty="0"/>
              <a:t>WHAT DO THESE IMAGES HAVE IN COMMON?</a:t>
            </a:r>
          </a:p>
        </p:txBody>
      </p:sp>
    </p:spTree>
    <p:extLst>
      <p:ext uri="{BB962C8B-B14F-4D97-AF65-F5344CB8AC3E}">
        <p14:creationId xmlns:p14="http://schemas.microsoft.com/office/powerpoint/2010/main" val="249189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1884</Words>
  <Application>Microsoft Office PowerPoint</Application>
  <PresentationFormat>Widescreen</PresentationFormat>
  <Paragraphs>358</Paragraphs>
  <Slides>41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9" baseType="lpstr">
      <vt:lpstr>Agency FB</vt:lpstr>
      <vt:lpstr>Algerian</vt:lpstr>
      <vt:lpstr>Aptos</vt:lpstr>
      <vt:lpstr>Arial</vt:lpstr>
      <vt:lpstr>Bauhaus 93</vt:lpstr>
      <vt:lpstr>Berlin Sans FB Demi</vt:lpstr>
      <vt:lpstr>Bernard MT Condensed</vt:lpstr>
      <vt:lpstr>Calibri</vt:lpstr>
      <vt:lpstr>Calibri Light</vt:lpstr>
      <vt:lpstr>Engravers MT</vt:lpstr>
      <vt:lpstr>Gill Sans Ultra Bold</vt:lpstr>
      <vt:lpstr>Goudy Stout</vt:lpstr>
      <vt:lpstr>Matura MT Script Capitals</vt:lpstr>
      <vt:lpstr>Noto Serif HK</vt:lpstr>
      <vt:lpstr>Noto Serif HK Bold</vt:lpstr>
      <vt:lpstr>Noto Serif HK Light</vt:lpstr>
      <vt:lpstr>Showcard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Jafarey, Saqib</dc:creator>
  <cp:lastModifiedBy>Calderon Morales, Camilo</cp:lastModifiedBy>
  <cp:revision>59</cp:revision>
  <dcterms:created xsi:type="dcterms:W3CDTF">2018-04-05T07:51:03Z</dcterms:created>
  <dcterms:modified xsi:type="dcterms:W3CDTF">2026-01-09T20:41:00Z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c24981-b6df-48f8-949b-0896357b9b03_Enabled">
    <vt:lpwstr>true</vt:lpwstr>
  </property>
  <property fmtid="{D5CDD505-2E9C-101B-9397-08002B2CF9AE}" pid="3" name="MSIP_Label_06c24981-b6df-48f8-949b-0896357b9b03_SetDate">
    <vt:lpwstr>2025-01-29T18:08:56Z</vt:lpwstr>
  </property>
  <property fmtid="{D5CDD505-2E9C-101B-9397-08002B2CF9AE}" pid="4" name="MSIP_Label_06c24981-b6df-48f8-949b-0896357b9b03_Method">
    <vt:lpwstr>Standard</vt:lpwstr>
  </property>
  <property fmtid="{D5CDD505-2E9C-101B-9397-08002B2CF9AE}" pid="5" name="MSIP_Label_06c24981-b6df-48f8-949b-0896357b9b03_Name">
    <vt:lpwstr>Official</vt:lpwstr>
  </property>
  <property fmtid="{D5CDD505-2E9C-101B-9397-08002B2CF9AE}" pid="6" name="MSIP_Label_06c24981-b6df-48f8-949b-0896357b9b03_SiteId">
    <vt:lpwstr>dd615949-5bd0-4da0-ac52-28ef8d336373</vt:lpwstr>
  </property>
  <property fmtid="{D5CDD505-2E9C-101B-9397-08002B2CF9AE}" pid="7" name="MSIP_Label_06c24981-b6df-48f8-949b-0896357b9b03_ActionId">
    <vt:lpwstr>fb3d0de2-e4ed-46e2-8eec-39530f305c65</vt:lpwstr>
  </property>
  <property fmtid="{D5CDD505-2E9C-101B-9397-08002B2CF9AE}" pid="8" name="MSIP_Label_06c24981-b6df-48f8-949b-0896357b9b03_ContentBits">
    <vt:lpwstr>0</vt:lpwstr>
  </property>
</Properties>
</file>